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5" r:id="rId3"/>
    <p:sldId id="296" r:id="rId4"/>
    <p:sldId id="257" r:id="rId5"/>
    <p:sldId id="263" r:id="rId6"/>
    <p:sldId id="258" r:id="rId7"/>
    <p:sldId id="260" r:id="rId8"/>
    <p:sldId id="278" r:id="rId9"/>
    <p:sldId id="272" r:id="rId10"/>
    <p:sldId id="261" r:id="rId11"/>
    <p:sldId id="262" r:id="rId12"/>
    <p:sldId id="279" r:id="rId13"/>
    <p:sldId id="291" r:id="rId14"/>
    <p:sldId id="288" r:id="rId15"/>
    <p:sldId id="289" r:id="rId16"/>
    <p:sldId id="290"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318" r:id="rId38"/>
    <p:sldId id="334" r:id="rId39"/>
    <p:sldId id="322" r:id="rId40"/>
    <p:sldId id="324" r:id="rId41"/>
    <p:sldId id="330" r:id="rId42"/>
    <p:sldId id="320" r:id="rId43"/>
    <p:sldId id="331" r:id="rId44"/>
    <p:sldId id="326" r:id="rId45"/>
    <p:sldId id="323" r:id="rId46"/>
    <p:sldId id="328" r:id="rId47"/>
    <p:sldId id="332" r:id="rId48"/>
    <p:sldId id="329" r:id="rId49"/>
    <p:sldId id="327" r:id="rId50"/>
    <p:sldId id="333" r:id="rId51"/>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700" autoAdjust="0"/>
  </p:normalViewPr>
  <p:slideViewPr>
    <p:cSldViewPr snapToGrid="0">
      <p:cViewPr varScale="1">
        <p:scale>
          <a:sx n="44" d="100"/>
          <a:sy n="44" d="100"/>
        </p:scale>
        <p:origin x="77" y="9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TW" altLang="en-US"/>
              <a:t>按一下以編輯母片標題樣式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3651705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TW" altLang="en-US"/>
              <a:t>按一下以編輯母片標題樣式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92047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4105120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2414056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557517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799290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108008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TW" altLang="en-US"/>
              <a:t>按一下以編輯母片標題樣式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409796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2708113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3588236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a:t>按一下以編輯母片標題樣式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5DE87A2-1E5A-4916-A620-9A56F8297460}" type="slidenum">
              <a:rPr lang="zh-TW" altLang="en-US" smtClean="0"/>
              <a:t>‹#›</a:t>
            </a:fld>
            <a:endParaRPr lang="zh-TW" alt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49542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a:t>按一下以編輯母片文字樣式</a:t>
            </a:r>
          </a:p>
        </p:txBody>
      </p:sp>
      <p:sp>
        <p:nvSpPr>
          <p:cNvPr id="5" name="Date Placeholder 4"/>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4152105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TW" altLang="en-US"/>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a:t>按一下以編輯母片文字樣式</a:t>
            </a:r>
          </a:p>
        </p:txBody>
      </p:sp>
      <p:sp>
        <p:nvSpPr>
          <p:cNvPr id="5" name="Date Placeholder 4"/>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E87A2-1E5A-4916-A620-9A56F8297460}" type="slidenum">
              <a:rPr lang="zh-TW" altLang="en-US" smtClean="0"/>
              <a:t>‹#›</a:t>
            </a:fld>
            <a:endParaRPr lang="zh-TW" alt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87258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TW" altLang="en-US"/>
              <a:t>按一下以編輯母片標題樣式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TW" altLang="en-US"/>
              <a:t>按一下以編輯母片文字樣式</a:t>
            </a:r>
          </a:p>
        </p:txBody>
      </p:sp>
      <p:sp>
        <p:nvSpPr>
          <p:cNvPr id="5" name="Date Placeholder 4"/>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455230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2693613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74C7828-2500-4AC1-9D82-052D29921126}" type="datetimeFigureOut">
              <a:rPr lang="zh-TW" altLang="en-US" smtClean="0"/>
              <a:t>2025/8/22</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2388986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74C7828-2500-4AC1-9D82-052D29921126}" type="datetimeFigureOut">
              <a:rPr lang="zh-TW" altLang="en-US" smtClean="0"/>
              <a:t>2025/8/22</a:t>
            </a:fld>
            <a:endParaRPr lang="zh-TW" alt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5DE87A2-1E5A-4916-A620-9A56F8297460}" type="slidenum">
              <a:rPr lang="zh-TW" altLang="en-US" smtClean="0"/>
              <a:t>‹#›</a:t>
            </a:fld>
            <a:endParaRPr lang="zh-TW" altLang="en-US"/>
          </a:p>
        </p:txBody>
      </p:sp>
    </p:spTree>
    <p:extLst>
      <p:ext uri="{BB962C8B-B14F-4D97-AF65-F5344CB8AC3E}">
        <p14:creationId xmlns:p14="http://schemas.microsoft.com/office/powerpoint/2010/main" val="2810808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zh-TW" altLang="en-US" b="1" dirty="0"/>
              <a:t>實習前安全講習</a:t>
            </a:r>
          </a:p>
        </p:txBody>
      </p:sp>
      <p:sp>
        <p:nvSpPr>
          <p:cNvPr id="5" name="副標題 4">
            <a:extLst>
              <a:ext uri="{FF2B5EF4-FFF2-40B4-BE49-F238E27FC236}">
                <a16:creationId xmlns:a16="http://schemas.microsoft.com/office/drawing/2014/main" id="{6429BED0-D5D6-4532-802A-7F17DABBC81C}"/>
              </a:ext>
            </a:extLst>
          </p:cNvPr>
          <p:cNvSpPr>
            <a:spLocks noGrp="1"/>
          </p:cNvSpPr>
          <p:nvPr>
            <p:ph type="subTitle" idx="1"/>
          </p:nvPr>
        </p:nvSpPr>
        <p:spPr/>
        <p:txBody>
          <a:bodyPr/>
          <a:lstStyle/>
          <a:p>
            <a:endParaRPr lang="zh-TW" altLang="en-US"/>
          </a:p>
        </p:txBody>
      </p:sp>
    </p:spTree>
    <p:extLst>
      <p:ext uri="{BB962C8B-B14F-4D97-AF65-F5344CB8AC3E}">
        <p14:creationId xmlns:p14="http://schemas.microsoft.com/office/powerpoint/2010/main" val="2158066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04545" y="2304284"/>
            <a:ext cx="8915399" cy="1468800"/>
          </a:xfrm>
        </p:spPr>
        <p:txBody>
          <a:bodyPr>
            <a:normAutofit/>
          </a:bodyPr>
          <a:lstStyle/>
          <a:p>
            <a:r>
              <a:rPr lang="zh-TW" altLang="en-US" sz="4800" b="1" dirty="0"/>
              <a:t>實習前安全宣導</a:t>
            </a:r>
          </a:p>
        </p:txBody>
      </p:sp>
    </p:spTree>
    <p:extLst>
      <p:ext uri="{BB962C8B-B14F-4D97-AF65-F5344CB8AC3E}">
        <p14:creationId xmlns:p14="http://schemas.microsoft.com/office/powerpoint/2010/main" val="3370188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98843750"/>
              </p:ext>
            </p:extLst>
          </p:nvPr>
        </p:nvGraphicFramePr>
        <p:xfrm>
          <a:off x="1497542" y="1661583"/>
          <a:ext cx="10135658" cy="4610100"/>
        </p:xfrm>
        <a:graphic>
          <a:graphicData uri="http://schemas.openxmlformats.org/presentationml/2006/ole">
            <mc:AlternateContent xmlns:mc="http://schemas.openxmlformats.org/markup-compatibility/2006">
              <mc:Choice xmlns:v="urn:schemas-microsoft-com:vml" Requires="v">
                <p:oleObj name="Visio" r:id="rId2" imgW="6034735" imgH="3093720" progId="Visio.Drawing.11">
                  <p:embed/>
                </p:oleObj>
              </mc:Choice>
              <mc:Fallback>
                <p:oleObj name="Visio" r:id="rId2" imgW="6034735" imgH="3093720" progId="Visio.Drawing.11">
                  <p:embed/>
                  <p:pic>
                    <p:nvPicPr>
                      <p:cNvPr id="0" name=""/>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542" y="1661583"/>
                        <a:ext cx="10135658" cy="4610100"/>
                      </a:xfrm>
                      <a:prstGeom prst="rect">
                        <a:avLst/>
                      </a:prstGeom>
                      <a:noFill/>
                      <a:ln>
                        <a:noFill/>
                      </a:ln>
                      <a:effectLst/>
                    </p:spPr>
                  </p:pic>
                </p:oleObj>
              </mc:Fallback>
            </mc:AlternateContent>
          </a:graphicData>
        </a:graphic>
      </p:graphicFrame>
      <p:sp>
        <p:nvSpPr>
          <p:cNvPr id="6" name="標題 5"/>
          <p:cNvSpPr>
            <a:spLocks noGrp="1"/>
          </p:cNvSpPr>
          <p:nvPr>
            <p:ph type="title"/>
          </p:nvPr>
        </p:nvSpPr>
        <p:spPr>
          <a:xfrm>
            <a:off x="1932525" y="539122"/>
            <a:ext cx="8911687" cy="762000"/>
          </a:xfrm>
        </p:spPr>
        <p:txBody>
          <a:bodyPr>
            <a:noAutofit/>
          </a:bodyPr>
          <a:lstStyle/>
          <a:p>
            <a:r>
              <a:rPr lang="zh-TW" altLang="en-US" sz="4400" b="1" dirty="0">
                <a:latin typeface="+mj-ea"/>
              </a:rPr>
              <a:t>進入實習前</a:t>
            </a:r>
            <a:r>
              <a:rPr lang="zh-TW" altLang="en-US" sz="4400" b="1" dirty="0">
                <a:solidFill>
                  <a:srgbClr val="FF0000"/>
                </a:solidFill>
                <a:latin typeface="+mj-ea"/>
              </a:rPr>
              <a:t>四問</a:t>
            </a:r>
            <a:br>
              <a:rPr lang="zh-TW" altLang="en-US" sz="4400" b="1" dirty="0">
                <a:latin typeface="+mj-ea"/>
              </a:rPr>
            </a:br>
            <a:endParaRPr lang="zh-TW" altLang="en-US" sz="4400" b="1" dirty="0">
              <a:latin typeface="+mj-ea"/>
            </a:endParaRPr>
          </a:p>
        </p:txBody>
      </p:sp>
    </p:spTree>
    <p:extLst>
      <p:ext uri="{BB962C8B-B14F-4D97-AF65-F5344CB8AC3E}">
        <p14:creationId xmlns:p14="http://schemas.microsoft.com/office/powerpoint/2010/main" val="1224619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1026" name="Picture 2" descr="宣導"/>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80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67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3074" name="Picture 2" descr="實習生安全危害注意事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363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2050" name="Picture 2" descr="注意事項"/>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0551"/>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1234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47858" y="624110"/>
            <a:ext cx="8911687" cy="696690"/>
          </a:xfrm>
        </p:spPr>
        <p:txBody>
          <a:bodyPr>
            <a:noAutofit/>
          </a:bodyPr>
          <a:lstStyle/>
          <a:p>
            <a:r>
              <a:rPr lang="zh-TW" altLang="en-US" sz="4400" b="1" dirty="0"/>
              <a:t>職業災害</a:t>
            </a:r>
          </a:p>
        </p:txBody>
      </p:sp>
      <p:sp>
        <p:nvSpPr>
          <p:cNvPr id="3" name="內容版面配置區 2"/>
          <p:cNvSpPr>
            <a:spLocks noGrp="1"/>
          </p:cNvSpPr>
          <p:nvPr>
            <p:ph idx="1"/>
          </p:nvPr>
        </p:nvSpPr>
        <p:spPr>
          <a:xfrm>
            <a:off x="1700212" y="1981200"/>
            <a:ext cx="8915400" cy="4080933"/>
          </a:xfrm>
        </p:spPr>
        <p:txBody>
          <a:bodyPr>
            <a:normAutofit fontScale="70000" lnSpcReduction="20000"/>
          </a:bodyPr>
          <a:lstStyle/>
          <a:p>
            <a:r>
              <a:rPr lang="zh-TW" altLang="en-US" sz="2900" b="1" dirty="0">
                <a:latin typeface="+mj-ea"/>
                <a:ea typeface="+mj-ea"/>
              </a:rPr>
              <a:t>「職業災害」依</a:t>
            </a:r>
            <a:r>
              <a:rPr lang="en-US" altLang="zh-TW" sz="2900" b="1" dirty="0">
                <a:latin typeface="+mj-ea"/>
                <a:ea typeface="+mj-ea"/>
              </a:rPr>
              <a:t>《</a:t>
            </a:r>
            <a:r>
              <a:rPr lang="zh-TW" altLang="en-US" sz="2900" b="1" dirty="0">
                <a:latin typeface="+mj-ea"/>
                <a:ea typeface="+mj-ea"/>
              </a:rPr>
              <a:t>職業安全衛生法</a:t>
            </a:r>
            <a:r>
              <a:rPr lang="en-US" altLang="zh-TW" sz="2900" b="1" dirty="0">
                <a:latin typeface="+mj-ea"/>
                <a:ea typeface="+mj-ea"/>
              </a:rPr>
              <a:t>》</a:t>
            </a:r>
            <a:r>
              <a:rPr lang="zh-TW" altLang="en-US" sz="2900" b="1" dirty="0">
                <a:latin typeface="+mj-ea"/>
                <a:ea typeface="+mj-ea"/>
              </a:rPr>
              <a:t>第</a:t>
            </a:r>
            <a:r>
              <a:rPr lang="en-US" altLang="zh-TW" sz="2900" b="1" dirty="0">
                <a:latin typeface="+mj-ea"/>
                <a:ea typeface="+mj-ea"/>
              </a:rPr>
              <a:t>2</a:t>
            </a:r>
            <a:r>
              <a:rPr lang="zh-TW" altLang="en-US" sz="2900" b="1" dirty="0">
                <a:latin typeface="+mj-ea"/>
                <a:ea typeface="+mj-ea"/>
              </a:rPr>
              <a:t>條第</a:t>
            </a:r>
            <a:r>
              <a:rPr lang="en-US" altLang="zh-TW" sz="2900" b="1" dirty="0">
                <a:latin typeface="+mj-ea"/>
                <a:ea typeface="+mj-ea"/>
              </a:rPr>
              <a:t>5</a:t>
            </a:r>
            <a:r>
              <a:rPr lang="zh-TW" altLang="en-US" sz="2900" b="1" dirty="0">
                <a:latin typeface="+mj-ea"/>
                <a:ea typeface="+mj-ea"/>
              </a:rPr>
              <a:t>款，係指：「因勞動場所之建築物、機械、設備、原料、材料、化學品、氣體、蒸氣、粉塵等或作業活動及其他職業上原因引起之工作者疾病、傷害、失能或死亡。」</a:t>
            </a:r>
            <a:endParaRPr lang="en-US" altLang="zh-TW" sz="2900" b="1" dirty="0">
              <a:latin typeface="+mj-ea"/>
              <a:ea typeface="+mj-ea"/>
            </a:endParaRPr>
          </a:p>
          <a:p>
            <a:r>
              <a:rPr lang="en-US" altLang="zh-TW" sz="2900" b="1" dirty="0">
                <a:latin typeface="+mj-ea"/>
                <a:ea typeface="+mj-ea"/>
              </a:rPr>
              <a:t>《</a:t>
            </a:r>
            <a:r>
              <a:rPr lang="zh-TW" altLang="en-US" sz="2900" b="1" dirty="0">
                <a:latin typeface="+mj-ea"/>
                <a:ea typeface="+mj-ea"/>
              </a:rPr>
              <a:t>職業安全衛生法施行細則</a:t>
            </a:r>
            <a:r>
              <a:rPr lang="en-US" altLang="zh-TW" sz="2900" b="1" dirty="0">
                <a:latin typeface="+mj-ea"/>
                <a:ea typeface="+mj-ea"/>
              </a:rPr>
              <a:t>》</a:t>
            </a:r>
            <a:r>
              <a:rPr lang="zh-TW" altLang="en-US" sz="2900" b="1" dirty="0">
                <a:latin typeface="+mj-ea"/>
                <a:ea typeface="+mj-ea"/>
              </a:rPr>
              <a:t>第</a:t>
            </a:r>
            <a:r>
              <a:rPr lang="en-US" altLang="zh-TW" sz="2900" b="1" dirty="0">
                <a:latin typeface="+mj-ea"/>
                <a:ea typeface="+mj-ea"/>
              </a:rPr>
              <a:t>6</a:t>
            </a:r>
            <a:r>
              <a:rPr lang="zh-TW" altLang="en-US" sz="2900" b="1" dirty="0">
                <a:latin typeface="+mj-ea"/>
                <a:ea typeface="+mj-ea"/>
              </a:rPr>
              <a:t>條規定：「指隨作業活動所衍生，於勞動上一切必要行為及其附隨行為而具有相當因果關係者」。</a:t>
            </a:r>
            <a:endParaRPr lang="en-US" altLang="zh-TW" sz="2900" b="1" dirty="0">
              <a:latin typeface="+mj-ea"/>
              <a:ea typeface="+mj-ea"/>
            </a:endParaRPr>
          </a:p>
          <a:p>
            <a:r>
              <a:rPr lang="zh-TW" altLang="en-US" sz="2900" b="1" dirty="0">
                <a:latin typeface="+mj-ea"/>
                <a:ea typeface="+mj-ea"/>
              </a:rPr>
              <a:t>「通勤職災」依</a:t>
            </a:r>
            <a:r>
              <a:rPr lang="en-US" altLang="zh-TW" sz="2900" b="1" dirty="0">
                <a:latin typeface="+mj-ea"/>
                <a:ea typeface="+mj-ea"/>
              </a:rPr>
              <a:t>《</a:t>
            </a:r>
            <a:r>
              <a:rPr lang="zh-TW" altLang="en-US" sz="2900" b="1" dirty="0">
                <a:latin typeface="+mj-ea"/>
                <a:ea typeface="+mj-ea"/>
              </a:rPr>
              <a:t>勞工職業災害保險職業傷病審查準則</a:t>
            </a:r>
            <a:r>
              <a:rPr lang="en-US" altLang="zh-TW" sz="2900" b="1" dirty="0">
                <a:latin typeface="+mj-ea"/>
                <a:ea typeface="+mj-ea"/>
              </a:rPr>
              <a:t>》 </a:t>
            </a:r>
            <a:r>
              <a:rPr lang="zh-TW" altLang="en-US" sz="2900" b="1" dirty="0">
                <a:latin typeface="+mj-ea"/>
                <a:ea typeface="+mj-ea"/>
              </a:rPr>
              <a:t>第</a:t>
            </a:r>
            <a:r>
              <a:rPr lang="en-US" altLang="zh-TW" sz="2900" b="1" dirty="0">
                <a:latin typeface="+mj-ea"/>
                <a:ea typeface="+mj-ea"/>
              </a:rPr>
              <a:t>4</a:t>
            </a:r>
            <a:r>
              <a:rPr lang="zh-TW" altLang="en-US" sz="2900" b="1" dirty="0">
                <a:latin typeface="+mj-ea"/>
                <a:ea typeface="+mj-ea"/>
              </a:rPr>
              <a:t>條第</a:t>
            </a:r>
            <a:r>
              <a:rPr lang="en-US" altLang="zh-TW" sz="2900" b="1" dirty="0">
                <a:latin typeface="+mj-ea"/>
                <a:ea typeface="+mj-ea"/>
              </a:rPr>
              <a:t>1</a:t>
            </a:r>
            <a:r>
              <a:rPr lang="zh-TW" altLang="en-US" sz="2900" b="1" dirty="0">
                <a:latin typeface="+mj-ea"/>
                <a:ea typeface="+mj-ea"/>
              </a:rPr>
              <a:t>項規定：「被保險人上、下班，於適當時間，從日常居、住處所往返勞動場所，或因從事二份以上工作而往返於勞動場所間之應經途中發生事故而致之傷害，視為職業傷害。 」</a:t>
            </a:r>
            <a:endParaRPr lang="en-US" altLang="zh-TW" sz="2900" b="1" dirty="0">
              <a:latin typeface="+mj-ea"/>
              <a:ea typeface="+mj-ea"/>
            </a:endParaRPr>
          </a:p>
          <a:p>
            <a:r>
              <a:rPr lang="zh-TW" altLang="en-US" sz="2900" b="1" dirty="0">
                <a:latin typeface="+mj-ea"/>
                <a:ea typeface="+mj-ea"/>
              </a:rPr>
              <a:t>勞工上下班於適當時間，從日常居、住處所往返就業場所之應經途中發生事故而致之傷害，除私人行為及</a:t>
            </a:r>
            <a:r>
              <a:rPr lang="en-US" altLang="zh-TW" sz="2900" b="1" dirty="0">
                <a:latin typeface="+mj-ea"/>
                <a:ea typeface="+mj-ea"/>
              </a:rPr>
              <a:t>《</a:t>
            </a:r>
            <a:r>
              <a:rPr lang="zh-TW" altLang="en-US" sz="2900" b="1" dirty="0">
                <a:latin typeface="+mj-ea"/>
                <a:ea typeface="+mj-ea"/>
              </a:rPr>
              <a:t>勞工職業災害保險職業傷病審查準則</a:t>
            </a:r>
            <a:r>
              <a:rPr lang="en-US" altLang="zh-TW" sz="2900" b="1" dirty="0">
                <a:latin typeface="+mj-ea"/>
                <a:ea typeface="+mj-ea"/>
              </a:rPr>
              <a:t>》</a:t>
            </a:r>
            <a:r>
              <a:rPr lang="zh-TW" altLang="en-US" sz="2900" b="1" dirty="0">
                <a:latin typeface="+mj-ea"/>
                <a:ea typeface="+mj-ea"/>
              </a:rPr>
              <a:t>第</a:t>
            </a:r>
            <a:r>
              <a:rPr lang="en-US" altLang="zh-TW" sz="2900" b="1" dirty="0">
                <a:latin typeface="+mj-ea"/>
                <a:ea typeface="+mj-ea"/>
              </a:rPr>
              <a:t>17</a:t>
            </a:r>
            <a:r>
              <a:rPr lang="zh-TW" altLang="en-US" sz="2900" b="1" dirty="0">
                <a:latin typeface="+mj-ea"/>
                <a:ea typeface="+mj-ea"/>
              </a:rPr>
              <a:t>條規定之一者外，視為職業傷害</a:t>
            </a:r>
            <a:r>
              <a:rPr lang="en-US" altLang="zh-TW" sz="2900" b="1" dirty="0">
                <a:latin typeface="+mj-ea"/>
                <a:ea typeface="+mj-ea"/>
              </a:rPr>
              <a:t>(</a:t>
            </a:r>
            <a:r>
              <a:rPr lang="zh-TW" altLang="en-US" sz="2900" b="1" dirty="0">
                <a:latin typeface="+mj-ea"/>
                <a:ea typeface="+mj-ea"/>
              </a:rPr>
              <a:t>仍應依個案事實認定</a:t>
            </a:r>
            <a:r>
              <a:rPr lang="en-US" altLang="zh-TW" sz="2900" b="1" dirty="0">
                <a:latin typeface="+mj-ea"/>
                <a:ea typeface="+mj-ea"/>
              </a:rPr>
              <a:t>)</a:t>
            </a:r>
            <a:r>
              <a:rPr lang="zh-TW" altLang="en-US" sz="2900" b="1" dirty="0">
                <a:latin typeface="+mj-ea"/>
                <a:ea typeface="+mj-ea"/>
              </a:rPr>
              <a:t>。</a:t>
            </a:r>
          </a:p>
          <a:p>
            <a:pPr marL="0" indent="0">
              <a:buNone/>
            </a:pPr>
            <a:br>
              <a:rPr lang="zh-TW" altLang="en-US" dirty="0"/>
            </a:br>
            <a:endParaRPr lang="zh-TW" altLang="en-US" dirty="0"/>
          </a:p>
        </p:txBody>
      </p:sp>
      <p:pic>
        <p:nvPicPr>
          <p:cNvPr id="4" name="圖片 3"/>
          <p:cNvPicPr>
            <a:picLocks noChangeAspect="1"/>
          </p:cNvPicPr>
          <p:nvPr/>
        </p:nvPicPr>
        <p:blipFill>
          <a:blip r:embed="rId2"/>
          <a:stretch>
            <a:fillRect/>
          </a:stretch>
        </p:blipFill>
        <p:spPr>
          <a:xfrm>
            <a:off x="7267575" y="6237719"/>
            <a:ext cx="4924425" cy="757238"/>
          </a:xfrm>
          <a:prstGeom prst="rect">
            <a:avLst/>
          </a:prstGeom>
        </p:spPr>
      </p:pic>
    </p:spTree>
    <p:extLst>
      <p:ext uri="{BB962C8B-B14F-4D97-AF65-F5344CB8AC3E}">
        <p14:creationId xmlns:p14="http://schemas.microsoft.com/office/powerpoint/2010/main" val="3862030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4" name="Picture 4" descr="工作受傷時該怎麼做？職災有哪些保障？">
            <a:extLst>
              <a:ext uri="{FF2B5EF4-FFF2-40B4-BE49-F238E27FC236}">
                <a16:creationId xmlns:a16="http://schemas.microsoft.com/office/drawing/2014/main" id="{B03613D7-0C56-4A64-9C04-AADE04B04A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293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1" y="0"/>
            <a:ext cx="12218827" cy="6858000"/>
          </a:xfrm>
          <a:prstGeom prst="rect">
            <a:avLst/>
          </a:prstGeom>
        </p:spPr>
      </p:pic>
      <p:pic>
        <p:nvPicPr>
          <p:cNvPr id="6" name="圖片 5"/>
          <p:cNvPicPr>
            <a:picLocks noChangeAspect="1"/>
          </p:cNvPicPr>
          <p:nvPr/>
        </p:nvPicPr>
        <p:blipFill>
          <a:blip r:embed="rId3"/>
          <a:stretch>
            <a:fillRect/>
          </a:stretch>
        </p:blipFill>
        <p:spPr>
          <a:xfrm>
            <a:off x="7294401" y="6096000"/>
            <a:ext cx="4924425" cy="896936"/>
          </a:xfrm>
          <a:prstGeom prst="rect">
            <a:avLst/>
          </a:prstGeom>
        </p:spPr>
      </p:pic>
    </p:spTree>
    <p:extLst>
      <p:ext uri="{BB962C8B-B14F-4D97-AF65-F5344CB8AC3E}">
        <p14:creationId xmlns:p14="http://schemas.microsoft.com/office/powerpoint/2010/main" val="640038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1026" name="Picture 2" descr="勞工職業災害保險及保護法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48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
        <p:nvSpPr>
          <p:cNvPr id="3" name="內容版面配置區 2"/>
          <p:cNvSpPr>
            <a:spLocks noGrp="1"/>
          </p:cNvSpPr>
          <p:nvPr>
            <p:ph idx="1"/>
          </p:nvPr>
        </p:nvSpPr>
        <p:spPr/>
        <p:txBody>
          <a:bodyPr/>
          <a:lstStyle/>
          <a:p>
            <a:endParaRPr lang="zh-TW" altLang="en-US"/>
          </a:p>
        </p:txBody>
      </p:sp>
      <p:pic>
        <p:nvPicPr>
          <p:cNvPr id="2050" name="Picture 2" descr="勞工職業災害保險及保護法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830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487612" y="2321216"/>
            <a:ext cx="8915399" cy="1468800"/>
          </a:xfrm>
        </p:spPr>
        <p:txBody>
          <a:bodyPr>
            <a:normAutofit/>
          </a:bodyPr>
          <a:lstStyle/>
          <a:p>
            <a:r>
              <a:rPr lang="zh-TW" altLang="en-US" sz="4800" b="1" dirty="0"/>
              <a:t>校外實習住宿安全</a:t>
            </a:r>
          </a:p>
        </p:txBody>
      </p:sp>
    </p:spTree>
    <p:extLst>
      <p:ext uri="{BB962C8B-B14F-4D97-AF65-F5344CB8AC3E}">
        <p14:creationId xmlns:p14="http://schemas.microsoft.com/office/powerpoint/2010/main" val="3011354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47858" y="632576"/>
            <a:ext cx="8911687" cy="671290"/>
          </a:xfrm>
        </p:spPr>
        <p:txBody>
          <a:bodyPr>
            <a:noAutofit/>
          </a:bodyPr>
          <a:lstStyle/>
          <a:p>
            <a:r>
              <a:rPr lang="zh-TW" altLang="en-US" sz="4400" b="1" dirty="0"/>
              <a:t>看屋注意事項</a:t>
            </a:r>
          </a:p>
        </p:txBody>
      </p:sp>
      <p:sp>
        <p:nvSpPr>
          <p:cNvPr id="3" name="內容版面配置區 2"/>
          <p:cNvSpPr>
            <a:spLocks noGrp="1"/>
          </p:cNvSpPr>
          <p:nvPr>
            <p:ph idx="1"/>
          </p:nvPr>
        </p:nvSpPr>
        <p:spPr>
          <a:xfrm>
            <a:off x="1049340" y="1811867"/>
            <a:ext cx="10508721" cy="3777622"/>
          </a:xfrm>
        </p:spPr>
        <p:txBody>
          <a:bodyPr>
            <a:noAutofit/>
          </a:bodyPr>
          <a:lstStyle/>
          <a:p>
            <a:r>
              <a:rPr lang="zh-TW" altLang="en-US" sz="3200" b="1" dirty="0">
                <a:latin typeface="+mj-ea"/>
                <a:ea typeface="+mj-ea"/>
              </a:rPr>
              <a:t>看屋時應結伴同行，或告知朋友，以電話聯繫以確認自身安全。</a:t>
            </a:r>
            <a:endParaRPr lang="en-US" altLang="zh-TW" sz="3200" b="1" dirty="0">
              <a:latin typeface="+mj-ea"/>
              <a:ea typeface="+mj-ea"/>
            </a:endParaRPr>
          </a:p>
          <a:p>
            <a:r>
              <a:rPr lang="zh-TW" altLang="en-US" sz="3200" b="1" dirty="0">
                <a:latin typeface="+mj-ea"/>
                <a:ea typeface="+mj-ea"/>
              </a:rPr>
              <a:t>看屋時請保持大門開放，以方便應變。</a:t>
            </a:r>
            <a:endParaRPr lang="en-US" altLang="zh-TW" sz="3200" b="1" dirty="0">
              <a:latin typeface="+mj-ea"/>
              <a:ea typeface="+mj-ea"/>
            </a:endParaRPr>
          </a:p>
          <a:p>
            <a:r>
              <a:rPr lang="zh-TW" altLang="en-US" sz="3200" b="1" dirty="0">
                <a:latin typeface="+mj-ea"/>
                <a:ea typeface="+mj-ea"/>
              </a:rPr>
              <a:t>可先與房東約定於附近明顯地標處碰面後，再共同前往看屋。</a:t>
            </a:r>
            <a:endParaRPr lang="en-US" altLang="zh-TW" sz="3200" b="1" dirty="0">
              <a:latin typeface="+mj-ea"/>
              <a:ea typeface="+mj-ea"/>
            </a:endParaRPr>
          </a:p>
          <a:p>
            <a:r>
              <a:rPr lang="zh-TW" altLang="en-US" sz="3200" b="1" dirty="0">
                <a:latin typeface="+mj-ea"/>
                <a:ea typeface="+mj-ea"/>
              </a:rPr>
              <a:t>聯繫時務必詳留雙方姓名及手機或聯繫電話，以便緊急聯繫。</a:t>
            </a:r>
          </a:p>
        </p:txBody>
      </p:sp>
    </p:spTree>
    <p:extLst>
      <p:ext uri="{BB962C8B-B14F-4D97-AF65-F5344CB8AC3E}">
        <p14:creationId xmlns:p14="http://schemas.microsoft.com/office/powerpoint/2010/main" val="3937041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2895600" y="0"/>
            <a:ext cx="6341533" cy="6858000"/>
          </a:xfrm>
          <a:prstGeom prst="rect">
            <a:avLst/>
          </a:prstGeom>
        </p:spPr>
      </p:pic>
    </p:spTree>
    <p:extLst>
      <p:ext uri="{BB962C8B-B14F-4D97-AF65-F5344CB8AC3E}">
        <p14:creationId xmlns:p14="http://schemas.microsoft.com/office/powerpoint/2010/main" val="3545503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43938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5" name="圖片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07043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199745" y="2295817"/>
            <a:ext cx="8915399" cy="1468800"/>
          </a:xfrm>
        </p:spPr>
        <p:txBody>
          <a:bodyPr/>
          <a:lstStyle/>
          <a:p>
            <a:r>
              <a:rPr lang="zh-TW" altLang="en-US" b="1" dirty="0">
                <a:latin typeface="+mj-ea"/>
              </a:rPr>
              <a:t>實習交通安全宣導</a:t>
            </a:r>
          </a:p>
        </p:txBody>
      </p:sp>
    </p:spTree>
    <p:extLst>
      <p:ext uri="{BB962C8B-B14F-4D97-AF65-F5344CB8AC3E}">
        <p14:creationId xmlns:p14="http://schemas.microsoft.com/office/powerpoint/2010/main" val="3265476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idx="1"/>
          </p:nvPr>
        </p:nvSpPr>
        <p:spPr>
          <a:xfrm>
            <a:off x="1844145" y="1549400"/>
            <a:ext cx="8915400" cy="3777622"/>
          </a:xfrm>
        </p:spPr>
        <p:txBody>
          <a:bodyPr>
            <a:normAutofit fontScale="92500" lnSpcReduction="10000"/>
          </a:bodyPr>
          <a:lstStyle/>
          <a:p>
            <a:r>
              <a:rPr lang="zh-TW" altLang="en-US" sz="3200" b="1" dirty="0">
                <a:solidFill>
                  <a:srgbClr val="FF0000"/>
                </a:solidFill>
                <a:latin typeface="+mj-ea"/>
                <a:ea typeface="+mj-ea"/>
              </a:rPr>
              <a:t>車禍常發生地點</a:t>
            </a:r>
            <a:endParaRPr lang="en-US" altLang="zh-TW" sz="3200" b="1" dirty="0">
              <a:solidFill>
                <a:srgbClr val="FF0000"/>
              </a:solidFill>
              <a:latin typeface="+mj-ea"/>
              <a:ea typeface="+mj-ea"/>
            </a:endParaRPr>
          </a:p>
          <a:p>
            <a:pPr lvl="1"/>
            <a:r>
              <a:rPr lang="zh-TW" altLang="en-US" sz="3000" b="1" dirty="0">
                <a:latin typeface="+mj-ea"/>
                <a:ea typeface="+mj-ea"/>
              </a:rPr>
              <a:t>十字路口   </a:t>
            </a:r>
            <a:endParaRPr lang="en-US" altLang="zh-TW" sz="3000" b="1" dirty="0">
              <a:latin typeface="+mj-ea"/>
              <a:ea typeface="+mj-ea"/>
            </a:endParaRPr>
          </a:p>
          <a:p>
            <a:pPr lvl="1">
              <a:tabLst>
                <a:tab pos="177800" algn="l"/>
                <a:tab pos="449263" algn="l"/>
              </a:tabLst>
            </a:pPr>
            <a:r>
              <a:rPr lang="zh-TW" altLang="en-US" sz="3000" b="1" dirty="0">
                <a:latin typeface="+mj-ea"/>
                <a:ea typeface="+mj-ea"/>
              </a:rPr>
              <a:t>轉彎處</a:t>
            </a:r>
            <a:endParaRPr lang="en-US" altLang="zh-TW" sz="3000" b="1" dirty="0">
              <a:latin typeface="+mj-ea"/>
              <a:ea typeface="+mj-ea"/>
            </a:endParaRPr>
          </a:p>
          <a:p>
            <a:endParaRPr lang="en-US" altLang="zh-TW" sz="3200" b="1" dirty="0">
              <a:latin typeface="+mj-ea"/>
              <a:ea typeface="+mj-ea"/>
            </a:endParaRPr>
          </a:p>
          <a:p>
            <a:r>
              <a:rPr lang="zh-TW" altLang="en-US" sz="3200" b="1" dirty="0">
                <a:solidFill>
                  <a:srgbClr val="FF0000"/>
                </a:solidFill>
                <a:latin typeface="+mj-ea"/>
                <a:ea typeface="+mj-ea"/>
              </a:rPr>
              <a:t>車禍原因</a:t>
            </a:r>
            <a:endParaRPr lang="en-US" altLang="zh-TW" sz="3200" b="1" dirty="0">
              <a:solidFill>
                <a:srgbClr val="FF0000"/>
              </a:solidFill>
              <a:latin typeface="+mj-ea"/>
              <a:ea typeface="+mj-ea"/>
            </a:endParaRPr>
          </a:p>
          <a:p>
            <a:pPr lvl="1"/>
            <a:r>
              <a:rPr lang="zh-TW" altLang="en-US" sz="3000" b="1" dirty="0">
                <a:latin typeface="+mj-ea"/>
                <a:ea typeface="+mj-ea"/>
              </a:rPr>
              <a:t>沒看到   </a:t>
            </a:r>
            <a:endParaRPr lang="en-US" altLang="zh-TW" sz="3000" b="1" dirty="0">
              <a:latin typeface="+mj-ea"/>
              <a:ea typeface="+mj-ea"/>
            </a:endParaRPr>
          </a:p>
          <a:p>
            <a:pPr lvl="1"/>
            <a:r>
              <a:rPr lang="zh-TW" altLang="en-US" sz="3000" b="1" dirty="0">
                <a:latin typeface="+mj-ea"/>
                <a:ea typeface="+mj-ea"/>
              </a:rPr>
              <a:t>煞不住</a:t>
            </a:r>
          </a:p>
        </p:txBody>
      </p:sp>
    </p:spTree>
    <p:extLst>
      <p:ext uri="{BB962C8B-B14F-4D97-AF65-F5344CB8AC3E}">
        <p14:creationId xmlns:p14="http://schemas.microsoft.com/office/powerpoint/2010/main" val="1980317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66392" y="607177"/>
            <a:ext cx="8911687" cy="755957"/>
          </a:xfrm>
        </p:spPr>
        <p:txBody>
          <a:bodyPr>
            <a:normAutofit fontScale="90000"/>
          </a:bodyPr>
          <a:lstStyle/>
          <a:p>
            <a:r>
              <a:rPr lang="zh-TW" altLang="en-US" sz="4400" b="1" dirty="0">
                <a:latin typeface="+mj-ea"/>
              </a:rPr>
              <a:t>顯露自己</a:t>
            </a:r>
            <a:r>
              <a:rPr lang="en-US" altLang="zh-TW" sz="4400" b="1" dirty="0">
                <a:latin typeface="+mj-ea"/>
              </a:rPr>
              <a:t>(</a:t>
            </a:r>
            <a:r>
              <a:rPr lang="zh-TW" altLang="en-US" sz="4400" b="1" dirty="0">
                <a:solidFill>
                  <a:srgbClr val="FF0000"/>
                </a:solidFill>
                <a:latin typeface="+mj-ea"/>
              </a:rPr>
              <a:t>讓別人看到你</a:t>
            </a:r>
            <a:r>
              <a:rPr lang="en-US" altLang="zh-TW" sz="4400" b="1" dirty="0">
                <a:latin typeface="+mj-ea"/>
              </a:rPr>
              <a:t>)</a:t>
            </a:r>
            <a:endParaRPr lang="zh-TW" altLang="en-US" sz="4400" b="1" dirty="0">
              <a:latin typeface="+mj-ea"/>
            </a:endParaRPr>
          </a:p>
        </p:txBody>
      </p:sp>
      <p:sp>
        <p:nvSpPr>
          <p:cNvPr id="3" name="內容版面配置區 2"/>
          <p:cNvSpPr>
            <a:spLocks noGrp="1"/>
          </p:cNvSpPr>
          <p:nvPr>
            <p:ph idx="1"/>
          </p:nvPr>
        </p:nvSpPr>
        <p:spPr>
          <a:xfrm>
            <a:off x="1522412" y="1778000"/>
            <a:ext cx="8915400" cy="3777622"/>
          </a:xfrm>
        </p:spPr>
        <p:txBody>
          <a:bodyPr/>
          <a:lstStyle/>
          <a:p>
            <a:r>
              <a:rPr lang="zh-TW" altLang="en-US" sz="3200" b="1" dirty="0">
                <a:solidFill>
                  <a:srgbClr val="333399"/>
                </a:solidFill>
                <a:latin typeface="+mj-ea"/>
                <a:ea typeface="+mj-ea"/>
              </a:rPr>
              <a:t>開頭燈、大燈</a:t>
            </a:r>
          </a:p>
          <a:p>
            <a:r>
              <a:rPr lang="zh-TW" altLang="en-US" sz="3200" b="1" dirty="0">
                <a:solidFill>
                  <a:srgbClr val="FF0000"/>
                </a:solidFill>
                <a:latin typeface="+mj-ea"/>
                <a:ea typeface="+mj-ea"/>
              </a:rPr>
              <a:t>使用方向燈</a:t>
            </a:r>
          </a:p>
          <a:p>
            <a:r>
              <a:rPr lang="zh-TW" altLang="en-US" sz="3200" b="1" dirty="0">
                <a:solidFill>
                  <a:srgbClr val="333399"/>
                </a:solidFill>
                <a:latin typeface="+mj-ea"/>
                <a:ea typeface="+mj-ea"/>
              </a:rPr>
              <a:t>適時使用喇叭</a:t>
            </a:r>
          </a:p>
          <a:p>
            <a:r>
              <a:rPr lang="zh-TW" altLang="en-US" sz="3200" b="1" dirty="0">
                <a:solidFill>
                  <a:srgbClr val="FF0000"/>
                </a:solidFill>
                <a:latin typeface="+mj-ea"/>
                <a:ea typeface="+mj-ea"/>
              </a:rPr>
              <a:t>穿著色彩鮮豔衣服</a:t>
            </a:r>
            <a:endParaRPr lang="en-US" altLang="zh-TW" sz="3200" b="1" dirty="0">
              <a:solidFill>
                <a:srgbClr val="FF0000"/>
              </a:solidFill>
              <a:latin typeface="+mj-ea"/>
              <a:ea typeface="+mj-ea"/>
            </a:endParaRPr>
          </a:p>
          <a:p>
            <a:r>
              <a:rPr lang="zh-TW" altLang="en-US" sz="3200" b="1" dirty="0">
                <a:solidFill>
                  <a:srgbClr val="333399"/>
                </a:solidFill>
                <a:latin typeface="+mj-ea"/>
                <a:ea typeface="+mj-ea"/>
              </a:rPr>
              <a:t>避開他車的死角</a:t>
            </a:r>
            <a:endParaRPr lang="en-US" altLang="zh-TW" sz="3200" b="1" dirty="0">
              <a:solidFill>
                <a:srgbClr val="333399"/>
              </a:solidFill>
              <a:latin typeface="+mj-ea"/>
              <a:ea typeface="+mj-ea"/>
            </a:endParaRPr>
          </a:p>
          <a:p>
            <a:endParaRPr lang="zh-TW" altLang="en-US" dirty="0"/>
          </a:p>
        </p:txBody>
      </p:sp>
    </p:spTree>
    <p:extLst>
      <p:ext uri="{BB962C8B-B14F-4D97-AF65-F5344CB8AC3E}">
        <p14:creationId xmlns:p14="http://schemas.microsoft.com/office/powerpoint/2010/main" val="2615151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63191" y="581777"/>
            <a:ext cx="8911687" cy="679757"/>
          </a:xfrm>
        </p:spPr>
        <p:txBody>
          <a:bodyPr>
            <a:noAutofit/>
          </a:bodyPr>
          <a:lstStyle/>
          <a:p>
            <a:r>
              <a:rPr lang="zh-TW" altLang="en-US" sz="4400" b="1" dirty="0">
                <a:latin typeface="+mj-ea"/>
              </a:rPr>
              <a:t>保護你的頭：安全帽撞擊機率分布</a:t>
            </a:r>
          </a:p>
        </p:txBody>
      </p:sp>
      <p:sp>
        <p:nvSpPr>
          <p:cNvPr id="3" name="內容版面配置區 2"/>
          <p:cNvSpPr>
            <a:spLocks noGrp="1"/>
          </p:cNvSpPr>
          <p:nvPr>
            <p:ph idx="1"/>
          </p:nvPr>
        </p:nvSpPr>
        <p:spPr>
          <a:xfrm>
            <a:off x="972079" y="1591733"/>
            <a:ext cx="8915400" cy="491067"/>
          </a:xfrm>
        </p:spPr>
        <p:txBody>
          <a:bodyPr>
            <a:normAutofit lnSpcReduction="10000"/>
          </a:bodyPr>
          <a:lstStyle/>
          <a:p>
            <a:r>
              <a:rPr lang="zh-TW" altLang="en-US" sz="2800" b="1" dirty="0">
                <a:latin typeface="+mj-ea"/>
                <a:ea typeface="+mj-ea"/>
              </a:rPr>
              <a:t>當發生車禍時容易受傷的部位：</a:t>
            </a:r>
            <a:endParaRPr lang="en-US" altLang="zh-TW" sz="2800" b="1" dirty="0">
              <a:latin typeface="+mj-ea"/>
              <a:ea typeface="+mj-ea"/>
            </a:endParaRPr>
          </a:p>
          <a:p>
            <a:endParaRPr lang="zh-TW" altLang="en-US" dirty="0"/>
          </a:p>
        </p:txBody>
      </p:sp>
      <p:pic>
        <p:nvPicPr>
          <p:cNvPr id="4" name="圖片 3"/>
          <p:cNvPicPr>
            <a:picLocks noChangeAspect="1"/>
          </p:cNvPicPr>
          <p:nvPr/>
        </p:nvPicPr>
        <p:blipFill>
          <a:blip r:embed="rId2"/>
          <a:stretch>
            <a:fillRect/>
          </a:stretch>
        </p:blipFill>
        <p:spPr>
          <a:xfrm>
            <a:off x="2008725" y="2209799"/>
            <a:ext cx="7577760" cy="4495801"/>
          </a:xfrm>
          <a:prstGeom prst="rect">
            <a:avLst/>
          </a:prstGeom>
        </p:spPr>
      </p:pic>
    </p:spTree>
    <p:extLst>
      <p:ext uri="{BB962C8B-B14F-4D97-AF65-F5344CB8AC3E}">
        <p14:creationId xmlns:p14="http://schemas.microsoft.com/office/powerpoint/2010/main" val="245713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4" name="圖片 3"/>
          <p:cNvPicPr>
            <a:picLocks noChangeAspect="1"/>
          </p:cNvPicPr>
          <p:nvPr/>
        </p:nvPicPr>
        <p:blipFill>
          <a:blip r:embed="rId2"/>
          <a:stretch>
            <a:fillRect/>
          </a:stretch>
        </p:blipFill>
        <p:spPr>
          <a:xfrm>
            <a:off x="1825096" y="203199"/>
            <a:ext cx="7666038" cy="6384319"/>
          </a:xfrm>
          <a:prstGeom prst="rect">
            <a:avLst/>
          </a:prstGeom>
        </p:spPr>
      </p:pic>
    </p:spTree>
    <p:extLst>
      <p:ext uri="{BB962C8B-B14F-4D97-AF65-F5344CB8AC3E}">
        <p14:creationId xmlns:p14="http://schemas.microsoft.com/office/powerpoint/2010/main" val="2103225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29046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2509911" y="-1"/>
            <a:ext cx="6871156" cy="6925733"/>
          </a:xfrm>
          <a:prstGeom prst="rect">
            <a:avLst/>
          </a:prstGeom>
        </p:spPr>
      </p:pic>
    </p:spTree>
    <p:extLst>
      <p:ext uri="{BB962C8B-B14F-4D97-AF65-F5344CB8AC3E}">
        <p14:creationId xmlns:p14="http://schemas.microsoft.com/office/powerpoint/2010/main" val="1096691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37474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31731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607249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1" y="1"/>
            <a:ext cx="12192000" cy="6858000"/>
          </a:xfrm>
          <a:prstGeom prst="rect">
            <a:avLst/>
          </a:prstGeom>
        </p:spPr>
      </p:pic>
    </p:spTree>
    <p:extLst>
      <p:ext uri="{BB962C8B-B14F-4D97-AF65-F5344CB8AC3E}">
        <p14:creationId xmlns:p14="http://schemas.microsoft.com/office/powerpoint/2010/main" val="3360499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171974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816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2929047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49458" y="691844"/>
            <a:ext cx="8911687" cy="654357"/>
          </a:xfrm>
        </p:spPr>
        <p:txBody>
          <a:bodyPr>
            <a:noAutofit/>
          </a:bodyPr>
          <a:lstStyle/>
          <a:p>
            <a:r>
              <a:rPr lang="zh-TW" altLang="en-US" sz="4400" b="1" dirty="0"/>
              <a:t>騎乘機車注意事項</a:t>
            </a:r>
          </a:p>
        </p:txBody>
      </p:sp>
      <p:sp>
        <p:nvSpPr>
          <p:cNvPr id="3" name="內容版面配置區 2"/>
          <p:cNvSpPr>
            <a:spLocks noGrp="1"/>
          </p:cNvSpPr>
          <p:nvPr>
            <p:ph idx="1"/>
          </p:nvPr>
        </p:nvSpPr>
        <p:spPr>
          <a:xfrm>
            <a:off x="1005944" y="1769533"/>
            <a:ext cx="10424055" cy="4224867"/>
          </a:xfrm>
        </p:spPr>
        <p:txBody>
          <a:bodyPr>
            <a:noAutofit/>
          </a:bodyPr>
          <a:lstStyle/>
          <a:p>
            <a:r>
              <a:rPr lang="zh-TW" altLang="en-US" sz="2800" b="1" dirty="0">
                <a:latin typeface="+mj-ea"/>
                <a:ea typeface="+mj-ea"/>
              </a:rPr>
              <a:t>變換車道或行駛路線前，</a:t>
            </a:r>
            <a:r>
              <a:rPr lang="zh-TW" altLang="en-US" sz="2800" b="1" dirty="0">
                <a:solidFill>
                  <a:srgbClr val="FF0000"/>
                </a:solidFill>
                <a:latin typeface="+mj-ea"/>
                <a:ea typeface="+mj-ea"/>
              </a:rPr>
              <a:t>打方向燈、看照後鏡、擺頭察看</a:t>
            </a:r>
            <a:r>
              <a:rPr lang="zh-TW" altLang="en-US" sz="2800" b="1" dirty="0">
                <a:latin typeface="+mj-ea"/>
                <a:ea typeface="+mj-ea"/>
              </a:rPr>
              <a:t>，確認安全再行進。</a:t>
            </a:r>
            <a:endParaRPr lang="en-US" altLang="zh-TW" sz="2800" b="1" dirty="0">
              <a:latin typeface="+mj-ea"/>
              <a:ea typeface="+mj-ea"/>
            </a:endParaRPr>
          </a:p>
          <a:p>
            <a:endParaRPr lang="zh-TW" altLang="en-US" sz="2800" b="1" dirty="0">
              <a:latin typeface="+mj-ea"/>
              <a:ea typeface="+mj-ea"/>
            </a:endParaRPr>
          </a:p>
          <a:p>
            <a:r>
              <a:rPr lang="zh-TW" altLang="en-US" sz="2800" b="1" dirty="0">
                <a:latin typeface="+mj-ea"/>
                <a:ea typeface="+mj-ea"/>
              </a:rPr>
              <a:t>自行車騎士應盡量</a:t>
            </a:r>
            <a:r>
              <a:rPr lang="zh-TW" altLang="en-US" sz="2800" b="1" dirty="0">
                <a:solidFill>
                  <a:srgbClr val="FF0000"/>
                </a:solidFill>
                <a:latin typeface="+mj-ea"/>
                <a:ea typeface="+mj-ea"/>
              </a:rPr>
              <a:t>避免併排騎乘於大型車輛旁邊</a:t>
            </a:r>
            <a:r>
              <a:rPr lang="zh-TW" altLang="en-US" sz="2800" b="1" dirty="0">
                <a:latin typeface="+mj-ea"/>
                <a:ea typeface="+mj-ea"/>
              </a:rPr>
              <a:t>，若前方有大型車輛停等紅燈，建議自行車騎士在大型車輛右後方保持距離停等，以避免自己進入大型車的視野死角或內輪差範圍內，導致綠燈亮起起步後，因大車駕駛人未及時覺察而發生事故。</a:t>
            </a:r>
          </a:p>
        </p:txBody>
      </p:sp>
    </p:spTree>
    <p:extLst>
      <p:ext uri="{BB962C8B-B14F-4D97-AF65-F5344CB8AC3E}">
        <p14:creationId xmlns:p14="http://schemas.microsoft.com/office/powerpoint/2010/main" val="2715173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66392" y="666443"/>
            <a:ext cx="8911687" cy="696690"/>
          </a:xfrm>
        </p:spPr>
        <p:txBody>
          <a:bodyPr>
            <a:noAutofit/>
          </a:bodyPr>
          <a:lstStyle/>
          <a:p>
            <a:r>
              <a:rPr lang="zh-TW" altLang="en-US" sz="4400" b="1" dirty="0"/>
              <a:t>騎乘機車注意事項</a:t>
            </a:r>
            <a:endParaRPr lang="zh-TW" altLang="en-US" sz="4400" dirty="0"/>
          </a:p>
        </p:txBody>
      </p:sp>
      <p:sp>
        <p:nvSpPr>
          <p:cNvPr id="3" name="內容版面配置區 2"/>
          <p:cNvSpPr>
            <a:spLocks noGrp="1"/>
          </p:cNvSpPr>
          <p:nvPr>
            <p:ph idx="1"/>
          </p:nvPr>
        </p:nvSpPr>
        <p:spPr>
          <a:xfrm>
            <a:off x="929743" y="1701799"/>
            <a:ext cx="10669590" cy="3962400"/>
          </a:xfrm>
        </p:spPr>
        <p:txBody>
          <a:bodyPr>
            <a:normAutofit lnSpcReduction="10000"/>
          </a:bodyPr>
          <a:lstStyle/>
          <a:p>
            <a:r>
              <a:rPr lang="zh-TW" altLang="en-US" sz="2400" b="1" dirty="0"/>
              <a:t>避免進入大型車輛駕駛人</a:t>
            </a:r>
            <a:r>
              <a:rPr lang="zh-TW" altLang="en-US" sz="2400" b="1" dirty="0">
                <a:solidFill>
                  <a:srgbClr val="FF0000"/>
                </a:solidFill>
              </a:rPr>
              <a:t>視野死角</a:t>
            </a:r>
            <a:r>
              <a:rPr lang="zh-TW" altLang="en-US" sz="2400" b="1" dirty="0"/>
              <a:t>範圍。</a:t>
            </a:r>
            <a:endParaRPr lang="en-US" altLang="zh-TW" sz="2400" b="1" dirty="0"/>
          </a:p>
          <a:p>
            <a:endParaRPr lang="zh-TW" altLang="en-US" sz="2400" b="1" dirty="0"/>
          </a:p>
          <a:p>
            <a:r>
              <a:rPr lang="zh-TW" altLang="en-US" sz="2400" b="1" dirty="0"/>
              <a:t>由於臺灣夏季炎熱，不少騎士停等紅燈時，會併排於大型車輛旁，藉此達到遮陽效果。為了自己的安全，應盡量</a:t>
            </a:r>
            <a:r>
              <a:rPr lang="zh-TW" altLang="en-US" sz="2400" b="1" dirty="0">
                <a:solidFill>
                  <a:srgbClr val="FF0000"/>
                </a:solidFill>
              </a:rPr>
              <a:t>避免併排於大型車輛旁</a:t>
            </a:r>
            <a:r>
              <a:rPr lang="zh-TW" altLang="en-US" sz="2400" b="1" dirty="0"/>
              <a:t>。</a:t>
            </a:r>
            <a:endParaRPr lang="en-US" altLang="zh-TW" sz="2400" b="1" dirty="0"/>
          </a:p>
          <a:p>
            <a:pPr marL="0" indent="0">
              <a:buNone/>
            </a:pPr>
            <a:endParaRPr lang="en-US" altLang="zh-TW" sz="2400" b="1" dirty="0"/>
          </a:p>
          <a:p>
            <a:r>
              <a:rPr lang="zh-TW" altLang="en-US" sz="2400" b="1" dirty="0"/>
              <a:t>停讓行人優先通行</a:t>
            </a:r>
            <a:endParaRPr lang="en-US" altLang="zh-TW" sz="2400" b="1" dirty="0"/>
          </a:p>
          <a:p>
            <a:pPr lvl="1"/>
            <a:r>
              <a:rPr lang="zh-TW" altLang="en-US" sz="2400" b="1" dirty="0"/>
              <a:t>機車相對自行車有更大的質量與較高的速度，發生事故時會造成行人嚴重的傷害，因此在起步、轉彎、變換車道、行經路口或行人穿越道時，必須</a:t>
            </a:r>
            <a:r>
              <a:rPr lang="zh-TW" altLang="en-US" sz="2400" b="1" dirty="0">
                <a:solidFill>
                  <a:srgbClr val="FF0000"/>
                </a:solidFill>
              </a:rPr>
              <a:t>注意行人動向，停讓行人優先通行</a:t>
            </a:r>
            <a:r>
              <a:rPr lang="zh-TW" altLang="en-US" sz="2400" b="1" dirty="0"/>
              <a:t>。</a:t>
            </a:r>
          </a:p>
          <a:p>
            <a:endParaRPr lang="zh-TW" altLang="en-US" dirty="0"/>
          </a:p>
        </p:txBody>
      </p:sp>
    </p:spTree>
    <p:extLst>
      <p:ext uri="{BB962C8B-B14F-4D97-AF65-F5344CB8AC3E}">
        <p14:creationId xmlns:p14="http://schemas.microsoft.com/office/powerpoint/2010/main" val="42587119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57925" y="649510"/>
            <a:ext cx="8911687" cy="671290"/>
          </a:xfrm>
        </p:spPr>
        <p:txBody>
          <a:bodyPr>
            <a:noAutofit/>
          </a:bodyPr>
          <a:lstStyle/>
          <a:p>
            <a:r>
              <a:rPr lang="zh-TW" altLang="en-US" sz="4400" b="1" dirty="0"/>
              <a:t>雨天行車注意事項</a:t>
            </a:r>
          </a:p>
        </p:txBody>
      </p:sp>
      <p:sp>
        <p:nvSpPr>
          <p:cNvPr id="3" name="內容版面配置區 2"/>
          <p:cNvSpPr>
            <a:spLocks noGrp="1"/>
          </p:cNvSpPr>
          <p:nvPr>
            <p:ph idx="1"/>
          </p:nvPr>
        </p:nvSpPr>
        <p:spPr>
          <a:xfrm>
            <a:off x="1166810" y="1710265"/>
            <a:ext cx="10059990" cy="3608289"/>
          </a:xfrm>
        </p:spPr>
        <p:txBody>
          <a:bodyPr>
            <a:noAutofit/>
          </a:bodyPr>
          <a:lstStyle/>
          <a:p>
            <a:r>
              <a:rPr lang="zh-TW" altLang="en-US" sz="2000" b="1" dirty="0">
                <a:latin typeface="+mj-ea"/>
                <a:ea typeface="+mj-ea"/>
              </a:rPr>
              <a:t>騎乘前檢查輪胎胎紋</a:t>
            </a:r>
            <a:endParaRPr lang="en-US" altLang="zh-TW" sz="2000" b="1" dirty="0">
              <a:latin typeface="+mj-ea"/>
              <a:ea typeface="+mj-ea"/>
            </a:endParaRPr>
          </a:p>
          <a:p>
            <a:pPr marL="0" indent="0">
              <a:buNone/>
            </a:pPr>
            <a:r>
              <a:rPr lang="zh-TW" altLang="en-US" sz="2000" b="1" dirty="0">
                <a:latin typeface="+mj-ea"/>
                <a:ea typeface="+mj-ea"/>
              </a:rPr>
              <a:t>輪胎胎紋深度不足，會降低輪胎的摩擦力，使車輛容易打滑，騎乘前騎士必須檢查胎紋，確保行車安全。</a:t>
            </a:r>
            <a:endParaRPr lang="en-US" altLang="zh-TW" sz="2000" b="1" dirty="0">
              <a:latin typeface="+mj-ea"/>
              <a:ea typeface="+mj-ea"/>
            </a:endParaRPr>
          </a:p>
          <a:p>
            <a:pPr marL="0" indent="0">
              <a:buNone/>
            </a:pPr>
            <a:endParaRPr lang="en-US" altLang="zh-TW" sz="2000" b="1" dirty="0">
              <a:latin typeface="+mj-ea"/>
              <a:ea typeface="+mj-ea"/>
            </a:endParaRPr>
          </a:p>
          <a:p>
            <a:r>
              <a:rPr lang="zh-TW" altLang="en-US" sz="2000" b="1" dirty="0">
                <a:latin typeface="+mj-ea"/>
                <a:ea typeface="+mj-ea"/>
              </a:rPr>
              <a:t>穿著雨衣騎乘</a:t>
            </a:r>
            <a:endParaRPr lang="en-US" altLang="zh-TW" sz="2000" b="1" dirty="0">
              <a:latin typeface="+mj-ea"/>
              <a:ea typeface="+mj-ea"/>
            </a:endParaRPr>
          </a:p>
          <a:p>
            <a:pPr marL="0" indent="0">
              <a:buNone/>
            </a:pPr>
            <a:r>
              <a:rPr lang="zh-TW" altLang="en-US" sz="2000" b="1" dirty="0">
                <a:latin typeface="+mj-ea"/>
                <a:ea typeface="+mj-ea"/>
              </a:rPr>
              <a:t>騎士須著雨衣，不可手持雨傘邊騎乘，單手操作車輛，如此會影響平衡感，遇到緊急狀況時，也難以即時、準確應變。</a:t>
            </a:r>
            <a:endParaRPr lang="en-US" altLang="zh-TW" sz="2000" b="1" dirty="0">
              <a:latin typeface="+mj-ea"/>
              <a:ea typeface="+mj-ea"/>
            </a:endParaRPr>
          </a:p>
          <a:p>
            <a:pPr marL="0" indent="0">
              <a:buNone/>
            </a:pPr>
            <a:endParaRPr lang="en-US" altLang="zh-TW" sz="2000" b="1" dirty="0">
              <a:latin typeface="+mj-ea"/>
              <a:ea typeface="+mj-ea"/>
            </a:endParaRPr>
          </a:p>
          <a:p>
            <a:r>
              <a:rPr lang="zh-TW" altLang="en-US" sz="2000" b="1" dirty="0">
                <a:latin typeface="+mj-ea"/>
                <a:ea typeface="+mj-ea"/>
              </a:rPr>
              <a:t>保持視線清晰 </a:t>
            </a:r>
            <a:endParaRPr lang="en-US" altLang="zh-TW" sz="2000" b="1" dirty="0">
              <a:latin typeface="+mj-ea"/>
              <a:ea typeface="+mj-ea"/>
            </a:endParaRPr>
          </a:p>
          <a:p>
            <a:pPr marL="0" indent="0">
              <a:buNone/>
            </a:pPr>
            <a:r>
              <a:rPr lang="zh-TW" altLang="en-US" sz="2000" b="1" dirty="0">
                <a:latin typeface="+mj-ea"/>
                <a:ea typeface="+mj-ea"/>
              </a:rPr>
              <a:t>騎士雨天行車時，為避免雨水影響視線，建議配戴有面罩的安全帽，且於面罩上使用防雨噴霧劑。</a:t>
            </a:r>
          </a:p>
        </p:txBody>
      </p:sp>
    </p:spTree>
    <p:extLst>
      <p:ext uri="{BB962C8B-B14F-4D97-AF65-F5344CB8AC3E}">
        <p14:creationId xmlns:p14="http://schemas.microsoft.com/office/powerpoint/2010/main" val="3844692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17192" y="666444"/>
            <a:ext cx="8911687" cy="696690"/>
          </a:xfrm>
        </p:spPr>
        <p:txBody>
          <a:bodyPr>
            <a:noAutofit/>
          </a:bodyPr>
          <a:lstStyle/>
          <a:p>
            <a:r>
              <a:rPr lang="zh-TW" altLang="en-US" sz="4400" b="1" dirty="0"/>
              <a:t>雨天行車注意事項</a:t>
            </a:r>
            <a:endParaRPr lang="zh-TW" altLang="en-US" sz="4400" dirty="0"/>
          </a:p>
        </p:txBody>
      </p:sp>
      <p:sp>
        <p:nvSpPr>
          <p:cNvPr id="3" name="內容版面配置區 2"/>
          <p:cNvSpPr>
            <a:spLocks noGrp="1"/>
          </p:cNvSpPr>
          <p:nvPr>
            <p:ph idx="1"/>
          </p:nvPr>
        </p:nvSpPr>
        <p:spPr>
          <a:xfrm>
            <a:off x="1166811" y="1676400"/>
            <a:ext cx="10483321" cy="3777622"/>
          </a:xfrm>
        </p:spPr>
        <p:txBody>
          <a:bodyPr>
            <a:noAutofit/>
          </a:bodyPr>
          <a:lstStyle/>
          <a:p>
            <a:r>
              <a:rPr lang="zh-TW" altLang="en-US" sz="2000" b="1" dirty="0">
                <a:latin typeface="+mj-ea"/>
                <a:ea typeface="+mj-ea"/>
              </a:rPr>
              <a:t>與前車保持安全跟車距離 </a:t>
            </a:r>
            <a:endParaRPr lang="en-US" altLang="zh-TW" sz="2000" b="1" dirty="0">
              <a:latin typeface="+mj-ea"/>
              <a:ea typeface="+mj-ea"/>
            </a:endParaRPr>
          </a:p>
          <a:p>
            <a:pPr marL="0" indent="0">
              <a:buNone/>
            </a:pPr>
            <a:r>
              <a:rPr lang="zh-TW" altLang="en-US" sz="2000" b="1" dirty="0">
                <a:latin typeface="+mj-ea"/>
                <a:ea typeface="+mj-ea"/>
              </a:rPr>
              <a:t>雨天導致路面濕滑，使輪胎與地面的摩擦力降低，因此更需要增 加安全跟車距離。此外，增加安全跟車距離也能避免騎士因前車濺起 的水花而視線不佳。</a:t>
            </a:r>
            <a:endParaRPr lang="en-US" altLang="zh-TW" sz="2000" b="1" dirty="0">
              <a:latin typeface="+mj-ea"/>
              <a:ea typeface="+mj-ea"/>
            </a:endParaRPr>
          </a:p>
          <a:p>
            <a:pPr marL="0" indent="0">
              <a:buNone/>
            </a:pPr>
            <a:endParaRPr lang="en-US" altLang="zh-TW" sz="2000" b="1" dirty="0">
              <a:latin typeface="+mj-ea"/>
              <a:ea typeface="+mj-ea"/>
            </a:endParaRPr>
          </a:p>
          <a:p>
            <a:r>
              <a:rPr lang="zh-TW" altLang="en-US" sz="2000" b="1" dirty="0">
                <a:latin typeface="+mj-ea"/>
                <a:ea typeface="+mj-ea"/>
              </a:rPr>
              <a:t>減速慢行、注意行人動向 </a:t>
            </a:r>
            <a:endParaRPr lang="en-US" altLang="zh-TW" sz="2000" b="1" dirty="0">
              <a:latin typeface="+mj-ea"/>
              <a:ea typeface="+mj-ea"/>
            </a:endParaRPr>
          </a:p>
          <a:p>
            <a:pPr marL="0" indent="0">
              <a:buNone/>
            </a:pPr>
            <a:r>
              <a:rPr lang="zh-TW" altLang="en-US" sz="2000" b="1" dirty="0">
                <a:latin typeface="+mj-ea"/>
                <a:ea typeface="+mj-ea"/>
              </a:rPr>
              <a:t>雨天行車減速慢行，除了能保護自己的安全，也避免濺起的水花 波及路邊的行人。另一方面，行人的視線可能因手持雨傘而受遮蔽， 騎士更應注意行人動向，保護其安全。</a:t>
            </a:r>
            <a:endParaRPr lang="en-US" altLang="zh-TW" sz="2000" b="1" dirty="0">
              <a:latin typeface="+mj-ea"/>
              <a:ea typeface="+mj-ea"/>
            </a:endParaRPr>
          </a:p>
          <a:p>
            <a:pPr marL="0" indent="0">
              <a:buNone/>
            </a:pPr>
            <a:endParaRPr lang="en-US" altLang="zh-TW" sz="2000" b="1" dirty="0">
              <a:latin typeface="+mj-ea"/>
              <a:ea typeface="+mj-ea"/>
            </a:endParaRPr>
          </a:p>
          <a:p>
            <a:r>
              <a:rPr lang="zh-TW" altLang="en-US" sz="2000" b="1" dirty="0">
                <a:latin typeface="+mj-ea"/>
                <a:ea typeface="+mj-ea"/>
              </a:rPr>
              <a:t>雨勢過大，下車牽行 </a:t>
            </a:r>
            <a:endParaRPr lang="en-US" altLang="zh-TW" sz="2000" b="1" dirty="0">
              <a:latin typeface="+mj-ea"/>
              <a:ea typeface="+mj-ea"/>
            </a:endParaRPr>
          </a:p>
          <a:p>
            <a:pPr marL="0" indent="0">
              <a:buNone/>
            </a:pPr>
            <a:r>
              <a:rPr lang="zh-TW" altLang="en-US" sz="2000" b="1" dirty="0">
                <a:latin typeface="+mj-ea"/>
                <a:ea typeface="+mj-ea"/>
              </a:rPr>
              <a:t>若雨勢過大，騎士不可勉強騎乘，應選擇停靠於路邊安全的地點， 待風雨變緩後再騎乘。</a:t>
            </a:r>
          </a:p>
        </p:txBody>
      </p:sp>
    </p:spTree>
    <p:extLst>
      <p:ext uri="{BB962C8B-B14F-4D97-AF65-F5344CB8AC3E}">
        <p14:creationId xmlns:p14="http://schemas.microsoft.com/office/powerpoint/2010/main" val="1861387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08725" y="666443"/>
            <a:ext cx="8911687" cy="755957"/>
          </a:xfrm>
        </p:spPr>
        <p:txBody>
          <a:bodyPr>
            <a:noAutofit/>
          </a:bodyPr>
          <a:lstStyle/>
          <a:p>
            <a:r>
              <a:rPr lang="zh-TW" altLang="en-US" sz="4400" b="1" dirty="0"/>
              <a:t>通勤災害</a:t>
            </a:r>
          </a:p>
        </p:txBody>
      </p:sp>
      <p:sp>
        <p:nvSpPr>
          <p:cNvPr id="3" name="內容版面配置區 2"/>
          <p:cNvSpPr>
            <a:spLocks noGrp="1"/>
          </p:cNvSpPr>
          <p:nvPr>
            <p:ph idx="1"/>
          </p:nvPr>
        </p:nvSpPr>
        <p:spPr>
          <a:xfrm>
            <a:off x="1319212" y="1752600"/>
            <a:ext cx="8915400" cy="3777622"/>
          </a:xfrm>
        </p:spPr>
        <p:txBody>
          <a:bodyPr>
            <a:normAutofit lnSpcReduction="10000"/>
          </a:bodyPr>
          <a:lstStyle/>
          <a:p>
            <a:r>
              <a:rPr lang="zh-TW" altLang="en-US" sz="2400" b="1" dirty="0">
                <a:latin typeface="+mj-ea"/>
                <a:ea typeface="+mj-ea"/>
              </a:rPr>
              <a:t>指發生住宅與工作場所路途間的交通事故。</a:t>
            </a:r>
            <a:endParaRPr lang="en-US" altLang="zh-TW" sz="2400" b="1" dirty="0">
              <a:latin typeface="+mj-ea"/>
              <a:ea typeface="+mj-ea"/>
            </a:endParaRPr>
          </a:p>
          <a:p>
            <a:endParaRPr lang="en-US" altLang="zh-TW" sz="2400" b="1" dirty="0">
              <a:latin typeface="+mj-ea"/>
              <a:ea typeface="+mj-ea"/>
            </a:endParaRPr>
          </a:p>
          <a:p>
            <a:r>
              <a:rPr lang="zh-TW" altLang="en-US" sz="2400" b="1" dirty="0">
                <a:latin typeface="+mj-ea"/>
                <a:ea typeface="+mj-ea"/>
              </a:rPr>
              <a:t>「通勤職災」依</a:t>
            </a:r>
            <a:r>
              <a:rPr lang="en-US" altLang="zh-TW" sz="2400" b="1" dirty="0">
                <a:latin typeface="+mj-ea"/>
                <a:ea typeface="+mj-ea"/>
              </a:rPr>
              <a:t>《</a:t>
            </a:r>
            <a:r>
              <a:rPr lang="zh-TW" altLang="en-US" sz="2400" b="1" dirty="0">
                <a:latin typeface="+mj-ea"/>
                <a:ea typeface="+mj-ea"/>
              </a:rPr>
              <a:t>勞工職業災害保險職業傷病審查準則</a:t>
            </a:r>
            <a:r>
              <a:rPr lang="en-US" altLang="zh-TW" sz="2400" b="1" dirty="0">
                <a:latin typeface="+mj-ea"/>
                <a:ea typeface="+mj-ea"/>
              </a:rPr>
              <a:t>》 </a:t>
            </a:r>
            <a:r>
              <a:rPr lang="zh-TW" altLang="en-US" sz="2400" b="1" dirty="0">
                <a:latin typeface="+mj-ea"/>
                <a:ea typeface="+mj-ea"/>
              </a:rPr>
              <a:t>第</a:t>
            </a:r>
            <a:r>
              <a:rPr lang="en-US" altLang="zh-TW" sz="2400" b="1" dirty="0">
                <a:latin typeface="+mj-ea"/>
                <a:ea typeface="+mj-ea"/>
              </a:rPr>
              <a:t>4</a:t>
            </a:r>
            <a:r>
              <a:rPr lang="zh-TW" altLang="en-US" sz="2400" b="1" dirty="0">
                <a:latin typeface="+mj-ea"/>
                <a:ea typeface="+mj-ea"/>
              </a:rPr>
              <a:t>條第</a:t>
            </a:r>
            <a:r>
              <a:rPr lang="en-US" altLang="zh-TW" sz="2400" b="1" dirty="0">
                <a:latin typeface="+mj-ea"/>
                <a:ea typeface="+mj-ea"/>
              </a:rPr>
              <a:t>1</a:t>
            </a:r>
            <a:r>
              <a:rPr lang="zh-TW" altLang="en-US" sz="2400" b="1" dirty="0">
                <a:latin typeface="+mj-ea"/>
                <a:ea typeface="+mj-ea"/>
              </a:rPr>
              <a:t>項規定：「被保險人上、下班，於適當時間，從日常居、住處所往返勞動場所，或因從事二份以上工作而往返於勞動場所間之應經途中發生事故而致之傷害，視為職業傷害。 」故勞工上下班於適當時間，從日常居、住處所往返就業場所之應經途中發生事故而致之傷害，除私人行為及</a:t>
            </a:r>
            <a:r>
              <a:rPr lang="en-US" altLang="zh-TW" sz="2400" b="1" dirty="0">
                <a:latin typeface="+mj-ea"/>
                <a:ea typeface="+mj-ea"/>
              </a:rPr>
              <a:t>《</a:t>
            </a:r>
            <a:r>
              <a:rPr lang="zh-TW" altLang="en-US" sz="2400" b="1" dirty="0">
                <a:latin typeface="+mj-ea"/>
                <a:ea typeface="+mj-ea"/>
              </a:rPr>
              <a:t>勞工職業災害保險職業傷病審查準則</a:t>
            </a:r>
            <a:r>
              <a:rPr lang="en-US" altLang="zh-TW" sz="2400" b="1" dirty="0">
                <a:latin typeface="+mj-ea"/>
                <a:ea typeface="+mj-ea"/>
              </a:rPr>
              <a:t>》</a:t>
            </a:r>
            <a:r>
              <a:rPr lang="zh-TW" altLang="en-US" sz="2400" b="1" dirty="0">
                <a:latin typeface="+mj-ea"/>
                <a:ea typeface="+mj-ea"/>
              </a:rPr>
              <a:t>第</a:t>
            </a:r>
            <a:r>
              <a:rPr lang="en-US" altLang="zh-TW" sz="2400" b="1" dirty="0">
                <a:latin typeface="+mj-ea"/>
                <a:ea typeface="+mj-ea"/>
              </a:rPr>
              <a:t>17</a:t>
            </a:r>
            <a:r>
              <a:rPr lang="zh-TW" altLang="en-US" sz="2400" b="1" dirty="0">
                <a:latin typeface="+mj-ea"/>
                <a:ea typeface="+mj-ea"/>
              </a:rPr>
              <a:t>條規定之一者外，視為職業傷害</a:t>
            </a:r>
            <a:r>
              <a:rPr lang="en-US" altLang="zh-TW" sz="2400" b="1" dirty="0">
                <a:latin typeface="+mj-ea"/>
                <a:ea typeface="+mj-ea"/>
              </a:rPr>
              <a:t>(</a:t>
            </a:r>
            <a:r>
              <a:rPr lang="zh-TW" altLang="en-US" sz="2400" b="1" dirty="0">
                <a:latin typeface="+mj-ea"/>
                <a:ea typeface="+mj-ea"/>
              </a:rPr>
              <a:t>仍應依個案事實認定</a:t>
            </a:r>
            <a:r>
              <a:rPr lang="en-US" altLang="zh-TW" sz="2400" b="1" dirty="0">
                <a:latin typeface="+mj-ea"/>
                <a:ea typeface="+mj-ea"/>
              </a:rPr>
              <a:t>)</a:t>
            </a:r>
            <a:r>
              <a:rPr lang="zh-TW" altLang="en-US" sz="2400" b="1" dirty="0">
                <a:latin typeface="+mj-ea"/>
                <a:ea typeface="+mj-ea"/>
              </a:rPr>
              <a:t>。</a:t>
            </a:r>
          </a:p>
          <a:p>
            <a:endParaRPr lang="zh-TW" altLang="en-US" dirty="0"/>
          </a:p>
        </p:txBody>
      </p:sp>
    </p:spTree>
    <p:extLst>
      <p:ext uri="{BB962C8B-B14F-4D97-AF65-F5344CB8AC3E}">
        <p14:creationId xmlns:p14="http://schemas.microsoft.com/office/powerpoint/2010/main" val="2304617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40992" y="626878"/>
            <a:ext cx="8911687" cy="730557"/>
          </a:xfrm>
        </p:spPr>
        <p:txBody>
          <a:bodyPr>
            <a:normAutofit/>
          </a:bodyPr>
          <a:lstStyle/>
          <a:p>
            <a:r>
              <a:rPr lang="zh-TW" altLang="en-US" sz="4000" b="1" dirty="0"/>
              <a:t>交通事故處理流程</a:t>
            </a:r>
          </a:p>
        </p:txBody>
      </p:sp>
      <p:pic>
        <p:nvPicPr>
          <p:cNvPr id="4" name="內容版面配置區 3"/>
          <p:cNvPicPr>
            <a:picLocks noGrp="1" noChangeAspect="1"/>
          </p:cNvPicPr>
          <p:nvPr>
            <p:ph idx="1"/>
          </p:nvPr>
        </p:nvPicPr>
        <p:blipFill rotWithShape="1">
          <a:blip r:embed="rId2"/>
          <a:srcRect l="696" t="1559" r="415" b="1597"/>
          <a:stretch/>
        </p:blipFill>
        <p:spPr>
          <a:xfrm>
            <a:off x="821267" y="2404534"/>
            <a:ext cx="10608733" cy="4106333"/>
          </a:xfrm>
          <a:prstGeom prst="rect">
            <a:avLst/>
          </a:prstGeom>
        </p:spPr>
      </p:pic>
      <p:sp>
        <p:nvSpPr>
          <p:cNvPr id="5" name="矩形 4"/>
          <p:cNvSpPr/>
          <p:nvPr/>
        </p:nvSpPr>
        <p:spPr>
          <a:xfrm>
            <a:off x="1940992" y="1485536"/>
            <a:ext cx="8390467" cy="707886"/>
          </a:xfrm>
          <a:prstGeom prst="rect">
            <a:avLst/>
          </a:prstGeom>
        </p:spPr>
        <p:txBody>
          <a:bodyPr wrap="square">
            <a:spAutoFit/>
          </a:bodyPr>
          <a:lstStyle/>
          <a:p>
            <a:r>
              <a:rPr lang="zh-TW" altLang="en-US" sz="2000" b="1" dirty="0"/>
              <a:t>交通事故發生時，在通報後，救護人員及警察到場前，可依據以下流程，並遵循</a:t>
            </a:r>
            <a:r>
              <a:rPr lang="zh-TW" altLang="en-US" sz="2000" b="1" dirty="0">
                <a:solidFill>
                  <a:srgbClr val="FF0000"/>
                </a:solidFill>
              </a:rPr>
              <a:t>「放、撥、拍／劃、移、等」</a:t>
            </a:r>
            <a:r>
              <a:rPr lang="zh-TW" altLang="en-US" sz="2000" b="1" dirty="0"/>
              <a:t>順序進行處理。</a:t>
            </a:r>
          </a:p>
        </p:txBody>
      </p:sp>
    </p:spTree>
    <p:extLst>
      <p:ext uri="{BB962C8B-B14F-4D97-AF65-F5344CB8AC3E}">
        <p14:creationId xmlns:p14="http://schemas.microsoft.com/office/powerpoint/2010/main" val="216411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1988079" y="2312750"/>
            <a:ext cx="8915399" cy="1468800"/>
          </a:xfrm>
        </p:spPr>
        <p:txBody>
          <a:bodyPr/>
          <a:lstStyle/>
          <a:p>
            <a:r>
              <a:rPr lang="zh-TW" altLang="en-US" b="1" dirty="0"/>
              <a:t>實習生職場性平宣導</a:t>
            </a:r>
          </a:p>
        </p:txBody>
      </p:sp>
    </p:spTree>
    <p:extLst>
      <p:ext uri="{BB962C8B-B14F-4D97-AF65-F5344CB8AC3E}">
        <p14:creationId xmlns:p14="http://schemas.microsoft.com/office/powerpoint/2010/main" val="4191712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837774" y="1798622"/>
            <a:ext cx="8915400" cy="3777622"/>
          </a:xfrm>
        </p:spPr>
        <p:txBody>
          <a:bodyPr/>
          <a:lstStyle/>
          <a:p>
            <a:r>
              <a:rPr lang="zh-TW" altLang="en-US" sz="2400" b="1" dirty="0">
                <a:solidFill>
                  <a:srgbClr val="000000"/>
                </a:solidFill>
                <a:latin typeface="+mj-ea"/>
                <a:ea typeface="+mj-ea"/>
              </a:rPr>
              <a:t>受僱者於執行職務時，任何人以性要求、具有性意味或性別歧視之言詞或行為，對其造成敵意性、脅迫性或冒犯性之工作環境，致侵犯或干擾其人格尊嚴、人身自由或影響其工作表現。</a:t>
            </a:r>
            <a:endParaRPr lang="en-US" altLang="zh-TW" sz="2400" b="1" dirty="0">
              <a:solidFill>
                <a:srgbClr val="000000"/>
              </a:solidFill>
              <a:latin typeface="+mj-ea"/>
              <a:ea typeface="+mj-ea"/>
            </a:endParaRPr>
          </a:p>
          <a:p>
            <a:endParaRPr lang="zh-TW" altLang="en-US" sz="2400" b="1" dirty="0">
              <a:solidFill>
                <a:srgbClr val="000000"/>
              </a:solidFill>
              <a:latin typeface="+mj-ea"/>
              <a:ea typeface="+mj-ea"/>
            </a:endParaRPr>
          </a:p>
          <a:p>
            <a:r>
              <a:rPr lang="zh-TW" altLang="en-US" sz="2400" b="1" dirty="0">
                <a:solidFill>
                  <a:srgbClr val="000000"/>
                </a:solidFill>
                <a:latin typeface="+mj-ea"/>
                <a:ea typeface="+mj-ea"/>
              </a:rPr>
              <a:t>雇主對受僱者或求職者為明示或暗示之性要求、具有性意味或性別歧視之言詞或行為，作為勞務契約成立、存續、變更或分發、配置、報酬、考績、陞遷、降調、獎懲等之交換條件。</a:t>
            </a:r>
          </a:p>
          <a:p>
            <a:endParaRPr lang="zh-TW" altLang="en-US" dirty="0"/>
          </a:p>
        </p:txBody>
      </p:sp>
      <p:sp>
        <p:nvSpPr>
          <p:cNvPr id="4" name="矩形 3"/>
          <p:cNvSpPr/>
          <p:nvPr/>
        </p:nvSpPr>
        <p:spPr>
          <a:xfrm>
            <a:off x="3048000" y="2274838"/>
            <a:ext cx="6096000" cy="369332"/>
          </a:xfrm>
          <a:prstGeom prst="rect">
            <a:avLst/>
          </a:prstGeom>
        </p:spPr>
        <p:txBody>
          <a:bodyPr>
            <a:spAutoFit/>
          </a:bodyPr>
          <a:lstStyle/>
          <a:p>
            <a:endParaRPr lang="zh-TW" altLang="en-US" b="0" i="0" dirty="0">
              <a:solidFill>
                <a:srgbClr val="000000"/>
              </a:solidFill>
              <a:effectLst/>
              <a:latin typeface="細明體" panose="02020509000000000000" pitchFamily="49" charset="-120"/>
              <a:ea typeface="細明體" panose="02020509000000000000" pitchFamily="49" charset="-120"/>
            </a:endParaRPr>
          </a:p>
        </p:txBody>
      </p:sp>
    </p:spTree>
    <p:extLst>
      <p:ext uri="{BB962C8B-B14F-4D97-AF65-F5344CB8AC3E}">
        <p14:creationId xmlns:p14="http://schemas.microsoft.com/office/powerpoint/2010/main" val="2375123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66391" y="598710"/>
            <a:ext cx="8911687" cy="781357"/>
          </a:xfrm>
        </p:spPr>
        <p:txBody>
          <a:bodyPr>
            <a:normAutofit/>
          </a:bodyPr>
          <a:lstStyle/>
          <a:p>
            <a:r>
              <a:rPr lang="zh-TW" altLang="en-US" sz="4400" b="1" dirty="0"/>
              <a:t>性平三法適用範圍</a:t>
            </a:r>
          </a:p>
        </p:txBody>
      </p:sp>
      <p:sp>
        <p:nvSpPr>
          <p:cNvPr id="3" name="內容版面配置區 2"/>
          <p:cNvSpPr>
            <a:spLocks noGrp="1"/>
          </p:cNvSpPr>
          <p:nvPr>
            <p:ph idx="1"/>
          </p:nvPr>
        </p:nvSpPr>
        <p:spPr>
          <a:xfrm>
            <a:off x="921277" y="1678297"/>
            <a:ext cx="10339389" cy="3156170"/>
          </a:xfrm>
        </p:spPr>
        <p:txBody>
          <a:bodyPr>
            <a:noAutofit/>
          </a:bodyPr>
          <a:lstStyle/>
          <a:p>
            <a:r>
              <a:rPr lang="zh-TW" altLang="zh-TW" sz="2400" b="1" dirty="0">
                <a:latin typeface="+mj-ea"/>
                <a:ea typeface="+mj-ea"/>
              </a:rPr>
              <a:t>「性別平等教育法」</a:t>
            </a:r>
            <a:r>
              <a:rPr lang="en-US" altLang="zh-TW" sz="2400" b="1" dirty="0">
                <a:latin typeface="+mj-ea"/>
                <a:ea typeface="+mj-ea"/>
              </a:rPr>
              <a:t>(</a:t>
            </a:r>
            <a:r>
              <a:rPr lang="zh-TW" altLang="zh-TW" sz="2400" b="1" dirty="0">
                <a:latin typeface="+mj-ea"/>
                <a:ea typeface="+mj-ea"/>
              </a:rPr>
              <a:t>性平法</a:t>
            </a:r>
            <a:r>
              <a:rPr lang="en-US" altLang="zh-TW" sz="2400" b="1" dirty="0">
                <a:latin typeface="+mj-ea"/>
                <a:ea typeface="+mj-ea"/>
              </a:rPr>
              <a:t>)</a:t>
            </a:r>
            <a:r>
              <a:rPr lang="zh-TW" altLang="zh-TW" sz="2400" b="1" dirty="0">
                <a:latin typeface="+mj-ea"/>
                <a:ea typeface="+mj-ea"/>
              </a:rPr>
              <a:t>之適用範圍：指性侵害、性騷擾或性霸凌事件之一方為學校校長、教師、職員、工友或學生，他方為學生者。</a:t>
            </a:r>
            <a:r>
              <a:rPr lang="en-US" altLang="zh-TW" sz="2400" b="1" dirty="0">
                <a:solidFill>
                  <a:srgbClr val="FF0000"/>
                </a:solidFill>
                <a:latin typeface="+mj-ea"/>
                <a:ea typeface="+mj-ea"/>
              </a:rPr>
              <a:t>(</a:t>
            </a:r>
            <a:r>
              <a:rPr lang="zh-TW" altLang="en-US" sz="2400" b="1" dirty="0">
                <a:solidFill>
                  <a:srgbClr val="FF0000"/>
                </a:solidFill>
                <a:latin typeface="+mj-ea"/>
                <a:ea typeface="+mj-ea"/>
              </a:rPr>
              <a:t>校園</a:t>
            </a:r>
            <a:r>
              <a:rPr lang="en-US" altLang="zh-TW" sz="2400" b="1" dirty="0">
                <a:solidFill>
                  <a:srgbClr val="FF0000"/>
                </a:solidFill>
                <a:latin typeface="+mj-ea"/>
                <a:ea typeface="+mj-ea"/>
              </a:rPr>
              <a:t>)</a:t>
            </a:r>
          </a:p>
          <a:p>
            <a:endParaRPr lang="zh-TW" altLang="zh-TW" sz="2400" b="1" dirty="0">
              <a:solidFill>
                <a:srgbClr val="FF0000"/>
              </a:solidFill>
              <a:latin typeface="+mj-ea"/>
              <a:ea typeface="+mj-ea"/>
            </a:endParaRPr>
          </a:p>
          <a:p>
            <a:r>
              <a:rPr lang="zh-TW" altLang="zh-TW" sz="2400" b="1" dirty="0">
                <a:latin typeface="+mj-ea"/>
                <a:ea typeface="+mj-ea"/>
              </a:rPr>
              <a:t>「性別平等工作法」</a:t>
            </a:r>
            <a:r>
              <a:rPr lang="en-US" altLang="zh-TW" sz="2400" b="1" dirty="0">
                <a:latin typeface="+mj-ea"/>
                <a:ea typeface="+mj-ea"/>
              </a:rPr>
              <a:t>(</a:t>
            </a:r>
            <a:r>
              <a:rPr lang="zh-TW" altLang="zh-TW" sz="2400" b="1" dirty="0">
                <a:latin typeface="+mj-ea"/>
                <a:ea typeface="+mj-ea"/>
              </a:rPr>
              <a:t>性工法</a:t>
            </a:r>
            <a:r>
              <a:rPr lang="en-US" altLang="zh-TW" sz="2400" b="1" dirty="0">
                <a:latin typeface="+mj-ea"/>
                <a:ea typeface="+mj-ea"/>
              </a:rPr>
              <a:t>)</a:t>
            </a:r>
            <a:r>
              <a:rPr lang="zh-TW" altLang="zh-TW" sz="2400" b="1" dirty="0">
                <a:latin typeface="+mj-ea"/>
                <a:ea typeface="+mj-ea"/>
              </a:rPr>
              <a:t>之適用範圍：指雇主性騷擾受僱者或求職者與受僱者執行職務期間被他人性騷擾者，其受理申訴單位為加害人雇主。</a:t>
            </a:r>
            <a:r>
              <a:rPr lang="en-US" altLang="zh-TW" sz="2400" b="1" dirty="0">
                <a:solidFill>
                  <a:srgbClr val="FF0000"/>
                </a:solidFill>
                <a:latin typeface="+mj-ea"/>
                <a:ea typeface="+mj-ea"/>
              </a:rPr>
              <a:t>(</a:t>
            </a:r>
            <a:r>
              <a:rPr lang="zh-TW" altLang="en-US" sz="2400" b="1" dirty="0">
                <a:solidFill>
                  <a:srgbClr val="FF0000"/>
                </a:solidFill>
                <a:latin typeface="+mj-ea"/>
                <a:ea typeface="+mj-ea"/>
              </a:rPr>
              <a:t>職場</a:t>
            </a:r>
            <a:r>
              <a:rPr lang="en-US" altLang="zh-TW" sz="2400" b="1" dirty="0">
                <a:solidFill>
                  <a:srgbClr val="FF0000"/>
                </a:solidFill>
                <a:latin typeface="+mj-ea"/>
                <a:ea typeface="+mj-ea"/>
              </a:rPr>
              <a:t>)</a:t>
            </a:r>
          </a:p>
          <a:p>
            <a:endParaRPr lang="zh-TW" altLang="zh-TW" sz="2400" b="1" dirty="0">
              <a:solidFill>
                <a:srgbClr val="FF0000"/>
              </a:solidFill>
              <a:latin typeface="+mj-ea"/>
              <a:ea typeface="+mj-ea"/>
            </a:endParaRPr>
          </a:p>
          <a:p>
            <a:r>
              <a:rPr lang="zh-TW" altLang="zh-TW" sz="2400" b="1" dirty="0">
                <a:latin typeface="+mj-ea"/>
                <a:ea typeface="+mj-ea"/>
              </a:rPr>
              <a:t>「性騷擾防治法」之適用範圍：凡不適用性平法或性工法者，其受理申訴單位為加害人雇主。</a:t>
            </a:r>
            <a:r>
              <a:rPr lang="en-US" altLang="zh-TW" sz="2400" b="1" dirty="0">
                <a:solidFill>
                  <a:srgbClr val="FF0000"/>
                </a:solidFill>
                <a:latin typeface="+mj-ea"/>
                <a:ea typeface="+mj-ea"/>
              </a:rPr>
              <a:t>(</a:t>
            </a:r>
            <a:r>
              <a:rPr lang="zh-TW" altLang="en-US" sz="2400" b="1" dirty="0">
                <a:solidFill>
                  <a:srgbClr val="FF0000"/>
                </a:solidFill>
                <a:latin typeface="+mj-ea"/>
                <a:ea typeface="+mj-ea"/>
              </a:rPr>
              <a:t>公共場所</a:t>
            </a:r>
            <a:r>
              <a:rPr lang="en-US" altLang="zh-TW" sz="2400" b="1" dirty="0">
                <a:solidFill>
                  <a:srgbClr val="FF0000"/>
                </a:solidFill>
                <a:latin typeface="+mj-ea"/>
                <a:ea typeface="+mj-ea"/>
              </a:rPr>
              <a:t>)</a:t>
            </a:r>
            <a:endParaRPr lang="zh-TW" altLang="zh-TW" sz="2400" b="1" dirty="0">
              <a:solidFill>
                <a:srgbClr val="FF0000"/>
              </a:solidFill>
              <a:latin typeface="+mj-ea"/>
              <a:ea typeface="+mj-ea"/>
            </a:endParaRPr>
          </a:p>
        </p:txBody>
      </p:sp>
      <p:sp>
        <p:nvSpPr>
          <p:cNvPr id="4" name="矩形 3"/>
          <p:cNvSpPr/>
          <p:nvPr/>
        </p:nvSpPr>
        <p:spPr>
          <a:xfrm>
            <a:off x="1792872" y="5850675"/>
            <a:ext cx="8186857" cy="461665"/>
          </a:xfrm>
          <a:prstGeom prst="rect">
            <a:avLst/>
          </a:prstGeom>
        </p:spPr>
        <p:txBody>
          <a:bodyPr wrap="none">
            <a:spAutoFit/>
          </a:bodyPr>
          <a:lstStyle/>
          <a:p>
            <a:r>
              <a:rPr lang="zh-TW" altLang="en-US" sz="2400" b="1" u="sng" dirty="0">
                <a:solidFill>
                  <a:srgbClr val="FF0000"/>
                </a:solidFill>
                <a:latin typeface="YahooSans VF"/>
              </a:rPr>
              <a:t>實習生實習期間遭受性騷擾時，適用</a:t>
            </a:r>
            <a:r>
              <a:rPr lang="zh-TW" altLang="zh-TW" sz="2400" b="1" u="sng" dirty="0">
                <a:solidFill>
                  <a:srgbClr val="FF0000"/>
                </a:solidFill>
              </a:rPr>
              <a:t>性別平等工作法</a:t>
            </a:r>
            <a:r>
              <a:rPr lang="zh-TW" altLang="en-US" sz="2400" b="1" u="sng" dirty="0">
                <a:solidFill>
                  <a:srgbClr val="FF0000"/>
                </a:solidFill>
                <a:latin typeface="YahooSans VF"/>
              </a:rPr>
              <a:t>之規定</a:t>
            </a:r>
            <a:endParaRPr lang="zh-TW" altLang="en-US" sz="2400" b="1" u="sng" dirty="0">
              <a:solidFill>
                <a:srgbClr val="FF0000"/>
              </a:solidFill>
            </a:endParaRPr>
          </a:p>
        </p:txBody>
      </p:sp>
    </p:spTree>
    <p:extLst>
      <p:ext uri="{BB962C8B-B14F-4D97-AF65-F5344CB8AC3E}">
        <p14:creationId xmlns:p14="http://schemas.microsoft.com/office/powerpoint/2010/main" val="26735697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59525" y="632577"/>
            <a:ext cx="8911687" cy="679757"/>
          </a:xfrm>
        </p:spPr>
        <p:txBody>
          <a:bodyPr>
            <a:noAutofit/>
          </a:bodyPr>
          <a:lstStyle/>
          <a:p>
            <a:r>
              <a:rPr lang="zh-TW" altLang="en-US" sz="4400" b="1" dirty="0"/>
              <a:t>常見性騷擾</a:t>
            </a:r>
            <a:endParaRPr lang="zh-TW" altLang="en-US" sz="4400" dirty="0"/>
          </a:p>
        </p:txBody>
      </p:sp>
      <p:sp>
        <p:nvSpPr>
          <p:cNvPr id="3" name="內容版面配置區 2"/>
          <p:cNvSpPr>
            <a:spLocks noGrp="1"/>
          </p:cNvSpPr>
          <p:nvPr>
            <p:ph idx="1"/>
          </p:nvPr>
        </p:nvSpPr>
        <p:spPr>
          <a:xfrm>
            <a:off x="1082146" y="1769533"/>
            <a:ext cx="10093854" cy="3777622"/>
          </a:xfrm>
        </p:spPr>
        <p:txBody>
          <a:bodyPr>
            <a:normAutofit/>
          </a:bodyPr>
          <a:lstStyle/>
          <a:p>
            <a:r>
              <a:rPr lang="zh-TW" altLang="en-US" sz="2400" b="1" dirty="0">
                <a:solidFill>
                  <a:srgbClr val="FF0000"/>
                </a:solidFill>
              </a:rPr>
              <a:t>言語的騷擾</a:t>
            </a:r>
            <a:r>
              <a:rPr lang="zh-TW" altLang="en-US" sz="2400" b="1" dirty="0"/>
              <a:t>：如過度強調異性的性徵、性吸引力，讓對方覺得不舒服；或者過度強調性別角色刻板印象，加以貶損或明褒暗貶等。</a:t>
            </a:r>
          </a:p>
          <a:p>
            <a:r>
              <a:rPr lang="zh-TW" altLang="en-US" sz="2400" b="1" dirty="0">
                <a:solidFill>
                  <a:srgbClr val="FF0000"/>
                </a:solidFill>
              </a:rPr>
              <a:t>肢體上騷擾</a:t>
            </a:r>
            <a:r>
              <a:rPr lang="zh-TW" altLang="en-US" sz="2400" b="1" dirty="0"/>
              <a:t>：任一性別對其他性別做出肢體上的動作，讓對方覺得不受尊重及不舒服，如擋住去路、故意觸碰對方的肢體等俗稱吃豆腐的行為，或在廁所、浴室等地點進行偷窺、偷拍等。</a:t>
            </a:r>
          </a:p>
          <a:p>
            <a:r>
              <a:rPr lang="zh-TW" altLang="en-US" sz="2400" b="1" dirty="0">
                <a:solidFill>
                  <a:srgbClr val="FF0000"/>
                </a:solidFill>
              </a:rPr>
              <a:t>視覺的騷擾</a:t>
            </a:r>
            <a:r>
              <a:rPr lang="zh-TW" altLang="en-US" sz="2400" b="1" dirty="0"/>
              <a:t>：以展示裸露色情圖片或是帶有貶抑任一性別意味的海報、宣傳單，讓在場看到的人感到不舒服者。</a:t>
            </a:r>
          </a:p>
          <a:p>
            <a:r>
              <a:rPr lang="zh-TW" altLang="en-US" sz="2400" b="1" dirty="0">
                <a:solidFill>
                  <a:srgbClr val="FF0000"/>
                </a:solidFill>
              </a:rPr>
              <a:t>不受歡迎的性追求或性要求</a:t>
            </a:r>
            <a:r>
              <a:rPr lang="zh-TW" altLang="en-US" sz="2400" b="1" dirty="0"/>
              <a:t>：任一性別之間的過度邀約、過度追求，或以要求對方同意性服務作為交換利益條件的手段等。</a:t>
            </a:r>
          </a:p>
          <a:p>
            <a:endParaRPr lang="zh-TW" altLang="en-US" b="1" dirty="0"/>
          </a:p>
        </p:txBody>
      </p:sp>
    </p:spTree>
    <p:extLst>
      <p:ext uri="{BB962C8B-B14F-4D97-AF65-F5344CB8AC3E}">
        <p14:creationId xmlns:p14="http://schemas.microsoft.com/office/powerpoint/2010/main" val="5983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7797045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申訴管道</a:t>
            </a:r>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456636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767340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042592" y="624110"/>
            <a:ext cx="8911687" cy="781357"/>
          </a:xfrm>
        </p:spPr>
        <p:txBody>
          <a:bodyPr>
            <a:noAutofit/>
          </a:bodyPr>
          <a:lstStyle/>
          <a:p>
            <a:r>
              <a:rPr lang="zh-TW" altLang="en-US" sz="4400" b="1" dirty="0"/>
              <a:t>避免自己對他人造成性騷擾</a:t>
            </a:r>
          </a:p>
        </p:txBody>
      </p:sp>
      <p:sp>
        <p:nvSpPr>
          <p:cNvPr id="10" name="內容版面配置區 9"/>
          <p:cNvSpPr>
            <a:spLocks noGrp="1"/>
          </p:cNvSpPr>
          <p:nvPr>
            <p:ph idx="1"/>
          </p:nvPr>
        </p:nvSpPr>
        <p:spPr>
          <a:xfrm>
            <a:off x="1210733" y="1702813"/>
            <a:ext cx="10100734" cy="3777622"/>
          </a:xfrm>
        </p:spPr>
        <p:txBody>
          <a:bodyPr>
            <a:normAutofit/>
          </a:bodyPr>
          <a:lstStyle/>
          <a:p>
            <a:r>
              <a:rPr lang="zh-TW" altLang="en-US" sz="2000" b="1" dirty="0">
                <a:solidFill>
                  <a:srgbClr val="404040"/>
                </a:solidFill>
                <a:latin typeface="+mj-ea"/>
                <a:ea typeface="+mj-ea"/>
              </a:rPr>
              <a:t>尊重他人，檢視自己的性別刻板印象，建立平等的性別觀念。</a:t>
            </a:r>
            <a:endParaRPr lang="en-US" altLang="zh-TW" sz="2000" b="1" dirty="0">
              <a:solidFill>
                <a:srgbClr val="404040"/>
              </a:solidFill>
              <a:latin typeface="+mj-ea"/>
              <a:ea typeface="+mj-ea"/>
            </a:endParaRPr>
          </a:p>
          <a:p>
            <a:r>
              <a:rPr lang="zh-TW" altLang="en-US" sz="2000" b="1" dirty="0">
                <a:solidFill>
                  <a:srgbClr val="404040"/>
                </a:solidFill>
                <a:latin typeface="+mj-ea"/>
                <a:ea typeface="+mj-ea"/>
              </a:rPr>
              <a:t>注意自己的言詞和態度，不要對任何性別有所貶抑、隨意講黃色笑話。</a:t>
            </a:r>
          </a:p>
          <a:p>
            <a:r>
              <a:rPr lang="zh-TW" altLang="en-US" sz="2000" b="1" dirty="0">
                <a:solidFill>
                  <a:srgbClr val="404040"/>
                </a:solidFill>
                <a:latin typeface="+mj-ea"/>
                <a:ea typeface="+mj-ea"/>
              </a:rPr>
              <a:t>尊重他人身體自主權，當你的行為讓他人覺得不舒服的時候，要立即停止。</a:t>
            </a:r>
          </a:p>
          <a:p>
            <a:r>
              <a:rPr lang="zh-TW" altLang="en-US" sz="2000" b="1" dirty="0">
                <a:solidFill>
                  <a:srgbClr val="404040"/>
                </a:solidFill>
                <a:latin typeface="+mj-ea"/>
                <a:ea typeface="+mj-ea"/>
              </a:rPr>
              <a:t>避免以輕薄的言行舉止調侃別人，或做出與性有關的騷擾行為，如傳播情色信件、隨意勾肩搭背等不當身體接觸。</a:t>
            </a:r>
          </a:p>
          <a:p>
            <a:r>
              <a:rPr lang="zh-TW" altLang="en-US" sz="2000" b="1" dirty="0">
                <a:solidFill>
                  <a:srgbClr val="404040"/>
                </a:solidFill>
                <a:latin typeface="+mj-ea"/>
                <a:ea typeface="+mj-ea"/>
              </a:rPr>
              <a:t>要敏感察覺自己與對方的關係是否存有權力差異（如師生、主管部屬之間），在上位者更應嚴守專業倫理。</a:t>
            </a:r>
          </a:p>
          <a:p>
            <a:r>
              <a:rPr lang="zh-TW" altLang="en-US" sz="2000" b="1" dirty="0">
                <a:solidFill>
                  <a:srgbClr val="404040"/>
                </a:solidFill>
                <a:latin typeface="+mj-ea"/>
                <a:ea typeface="+mj-ea"/>
              </a:rPr>
              <a:t>不確定自己的言行是否為對方所歡迎時，寧可先不要說或不要做。</a:t>
            </a:r>
            <a:endParaRPr lang="en-US" altLang="zh-TW" sz="2000" b="1" dirty="0">
              <a:solidFill>
                <a:srgbClr val="404040"/>
              </a:solidFill>
              <a:latin typeface="+mj-ea"/>
              <a:ea typeface="+mj-ea"/>
            </a:endParaRPr>
          </a:p>
          <a:p>
            <a:r>
              <a:rPr lang="zh-TW" altLang="en-US" sz="2000" b="1" dirty="0">
                <a:latin typeface="+mj-ea"/>
                <a:ea typeface="+mj-ea"/>
              </a:rPr>
              <a:t>不要將對方的「友善」誤解為「性趣」、不要利用對方的「仰慕」遂行性騷擾。</a:t>
            </a:r>
          </a:p>
          <a:p>
            <a:endParaRPr lang="zh-TW" altLang="en-US" dirty="0"/>
          </a:p>
        </p:txBody>
      </p:sp>
    </p:spTree>
    <p:extLst>
      <p:ext uri="{BB962C8B-B14F-4D97-AF65-F5344CB8AC3E}">
        <p14:creationId xmlns:p14="http://schemas.microsoft.com/office/powerpoint/2010/main" val="688323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22459" y="641044"/>
            <a:ext cx="8911687" cy="688223"/>
          </a:xfrm>
        </p:spPr>
        <p:txBody>
          <a:bodyPr>
            <a:noAutofit/>
          </a:bodyPr>
          <a:lstStyle/>
          <a:p>
            <a:r>
              <a:rPr lang="zh-TW" altLang="en-US" sz="4400" b="1" dirty="0"/>
              <a:t>遭遇性騷擾時該如何處理</a:t>
            </a:r>
            <a:endParaRPr lang="zh-TW" altLang="en-US" sz="4400" dirty="0"/>
          </a:p>
        </p:txBody>
      </p:sp>
      <p:sp>
        <p:nvSpPr>
          <p:cNvPr id="3" name="內容版面配置區 2"/>
          <p:cNvSpPr>
            <a:spLocks noGrp="1"/>
          </p:cNvSpPr>
          <p:nvPr>
            <p:ph idx="1"/>
          </p:nvPr>
        </p:nvSpPr>
        <p:spPr>
          <a:xfrm>
            <a:off x="1226078" y="1794933"/>
            <a:ext cx="10059989" cy="3777622"/>
          </a:xfrm>
        </p:spPr>
        <p:txBody>
          <a:bodyPr>
            <a:normAutofit/>
          </a:bodyPr>
          <a:lstStyle/>
          <a:p>
            <a:r>
              <a:rPr lang="zh-TW" altLang="en-US" sz="2400" b="1" dirty="0">
                <a:solidFill>
                  <a:srgbClr val="FF0000"/>
                </a:solidFill>
                <a:latin typeface="+mj-ea"/>
                <a:ea typeface="+mj-ea"/>
              </a:rPr>
              <a:t>保持冷靜</a:t>
            </a:r>
            <a:r>
              <a:rPr lang="zh-TW" altLang="en-US" sz="2400" b="1" dirty="0">
                <a:latin typeface="+mj-ea"/>
                <a:ea typeface="+mj-ea"/>
              </a:rPr>
              <a:t>，如果情況許可，可以嘗試與行為人溝通，明確向對方拒絕。</a:t>
            </a:r>
          </a:p>
          <a:p>
            <a:r>
              <a:rPr lang="zh-TW" altLang="en-US" sz="2400" b="1" dirty="0">
                <a:solidFill>
                  <a:srgbClr val="FF0000"/>
                </a:solidFill>
                <a:latin typeface="+mj-ea"/>
                <a:ea typeface="+mj-ea"/>
              </a:rPr>
              <a:t>蒐證</a:t>
            </a:r>
            <a:r>
              <a:rPr lang="zh-TW" altLang="en-US" sz="2400" b="1" dirty="0">
                <a:latin typeface="+mj-ea"/>
                <a:ea typeface="+mj-ea"/>
              </a:rPr>
              <a:t>，紀錄性騷擾事件，包含：時間、地點、內容、過程等。</a:t>
            </a:r>
          </a:p>
          <a:p>
            <a:r>
              <a:rPr lang="zh-TW" altLang="en-US" sz="2400" b="1" dirty="0">
                <a:solidFill>
                  <a:srgbClr val="FF0000"/>
                </a:solidFill>
                <a:latin typeface="+mj-ea"/>
                <a:ea typeface="+mj-ea"/>
              </a:rPr>
              <a:t>錄音</a:t>
            </a:r>
            <a:r>
              <a:rPr lang="en-US" altLang="zh-TW" sz="2400" b="1" dirty="0">
                <a:latin typeface="+mj-ea"/>
                <a:ea typeface="+mj-ea"/>
              </a:rPr>
              <a:t>-</a:t>
            </a:r>
            <a:r>
              <a:rPr lang="zh-TW" altLang="en-US" sz="2400" b="1" dirty="0">
                <a:latin typeface="+mj-ea"/>
                <a:ea typeface="+mj-ea"/>
              </a:rPr>
              <a:t>對不堪入耳的黃色笑話、具貶抑的言詞羞辱，或以待遇、成績、升遷作業對價要求性服務，可以用錄音留下證據。</a:t>
            </a:r>
          </a:p>
          <a:p>
            <a:r>
              <a:rPr lang="zh-TW" altLang="en-US" sz="2400" b="1" dirty="0">
                <a:solidFill>
                  <a:srgbClr val="FF0000"/>
                </a:solidFill>
                <a:latin typeface="+mj-ea"/>
                <a:ea typeface="+mj-ea"/>
              </a:rPr>
              <a:t>證人</a:t>
            </a:r>
            <a:r>
              <a:rPr lang="en-US" altLang="zh-TW" sz="2400" b="1" dirty="0">
                <a:latin typeface="+mj-ea"/>
                <a:ea typeface="+mj-ea"/>
              </a:rPr>
              <a:t>-</a:t>
            </a:r>
            <a:r>
              <a:rPr lang="zh-TW" altLang="en-US" sz="2400" b="1" dirty="0">
                <a:latin typeface="+mj-ea"/>
                <a:ea typeface="+mj-ea"/>
              </a:rPr>
              <a:t>如有同學或友人在場目睹或聽聞，可當面與騷擾行為人對質或請證人作證。</a:t>
            </a:r>
          </a:p>
          <a:p>
            <a:r>
              <a:rPr lang="zh-TW" altLang="en-US" sz="2400" b="1" dirty="0">
                <a:solidFill>
                  <a:srgbClr val="FF0000"/>
                </a:solidFill>
                <a:latin typeface="+mj-ea"/>
                <a:ea typeface="+mj-ea"/>
              </a:rPr>
              <a:t>保留證物</a:t>
            </a:r>
            <a:r>
              <a:rPr lang="en-US" altLang="zh-TW" sz="2400" b="1" dirty="0">
                <a:latin typeface="+mj-ea"/>
                <a:ea typeface="+mj-ea"/>
              </a:rPr>
              <a:t>-</a:t>
            </a:r>
            <a:r>
              <a:rPr lang="zh-TW" altLang="en-US" sz="2400" b="1" dirty="0">
                <a:latin typeface="+mj-ea"/>
                <a:ea typeface="+mj-ea"/>
              </a:rPr>
              <a:t>如收到網路信件或不堪入目的刊物、圖片性騷擾，應保留證物不要輕易刪除或丟棄。</a:t>
            </a:r>
          </a:p>
          <a:p>
            <a:endParaRPr lang="zh-TW" altLang="en-US" dirty="0"/>
          </a:p>
        </p:txBody>
      </p:sp>
    </p:spTree>
    <p:extLst>
      <p:ext uri="{BB962C8B-B14F-4D97-AF65-F5344CB8AC3E}">
        <p14:creationId xmlns:p14="http://schemas.microsoft.com/office/powerpoint/2010/main" val="38962286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4" name="圖片 3"/>
          <p:cNvPicPr>
            <a:picLocks noChangeAspect="1"/>
          </p:cNvPicPr>
          <p:nvPr/>
        </p:nvPicPr>
        <p:blipFill rotWithShape="1">
          <a:blip r:embed="rId2"/>
          <a:srcRect t="54682"/>
          <a:stretch/>
        </p:blipFill>
        <p:spPr>
          <a:xfrm>
            <a:off x="0" y="0"/>
            <a:ext cx="12192000" cy="6858000"/>
          </a:xfrm>
          <a:prstGeom prst="rect">
            <a:avLst/>
          </a:prstGeom>
        </p:spPr>
      </p:pic>
    </p:spTree>
    <p:extLst>
      <p:ext uri="{BB962C8B-B14F-4D97-AF65-F5344CB8AC3E}">
        <p14:creationId xmlns:p14="http://schemas.microsoft.com/office/powerpoint/2010/main" val="1840676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54400" y="0"/>
            <a:ext cx="12246400" cy="6858000"/>
          </a:xfrm>
          <a:prstGeom prst="rect">
            <a:avLst/>
          </a:prstGeom>
        </p:spPr>
      </p:pic>
    </p:spTree>
    <p:extLst>
      <p:ext uri="{BB962C8B-B14F-4D97-AF65-F5344CB8AC3E}">
        <p14:creationId xmlns:p14="http://schemas.microsoft.com/office/powerpoint/2010/main" val="24539507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907125" y="632577"/>
            <a:ext cx="8911687" cy="747490"/>
          </a:xfrm>
        </p:spPr>
        <p:txBody>
          <a:bodyPr>
            <a:noAutofit/>
          </a:bodyPr>
          <a:lstStyle/>
          <a:p>
            <a:r>
              <a:rPr lang="zh-TW" altLang="en-US" sz="4400" b="1" dirty="0"/>
              <a:t>蒐集證據</a:t>
            </a:r>
          </a:p>
        </p:txBody>
      </p:sp>
      <p:sp>
        <p:nvSpPr>
          <p:cNvPr id="3" name="內容版面配置區 2"/>
          <p:cNvSpPr>
            <a:spLocks noGrp="1"/>
          </p:cNvSpPr>
          <p:nvPr>
            <p:ph idx="1"/>
          </p:nvPr>
        </p:nvSpPr>
        <p:spPr>
          <a:xfrm>
            <a:off x="1268411" y="1794933"/>
            <a:ext cx="10398655" cy="3903134"/>
          </a:xfrm>
        </p:spPr>
        <p:txBody>
          <a:bodyPr>
            <a:normAutofit/>
          </a:bodyPr>
          <a:lstStyle/>
          <a:p>
            <a:r>
              <a:rPr lang="zh-TW" altLang="en-US" sz="2000" b="1" dirty="0"/>
              <a:t>確認事發現場或附近是否有</a:t>
            </a:r>
            <a:r>
              <a:rPr lang="zh-TW" altLang="en-US" sz="2000" b="1" dirty="0">
                <a:solidFill>
                  <a:srgbClr val="FF0000"/>
                </a:solidFill>
              </a:rPr>
              <a:t>錄影設備</a:t>
            </a:r>
            <a:r>
              <a:rPr lang="zh-TW" altLang="en-US" sz="2000" b="1" dirty="0"/>
              <a:t>，像是路口或店家裝設的監視器，或許有錄到事發經過。</a:t>
            </a:r>
            <a:endParaRPr lang="en-US" altLang="zh-TW" sz="2000" b="1" dirty="0"/>
          </a:p>
          <a:p>
            <a:r>
              <a:rPr lang="zh-TW" altLang="en-US" sz="2000" b="1" dirty="0"/>
              <a:t>留意事發過程有沒有其他人員看見，若有，可以詢問做為</a:t>
            </a:r>
            <a:r>
              <a:rPr lang="zh-TW" altLang="en-US" sz="2000" b="1" dirty="0">
                <a:solidFill>
                  <a:srgbClr val="FF0000"/>
                </a:solidFill>
              </a:rPr>
              <a:t>證人</a:t>
            </a:r>
            <a:r>
              <a:rPr lang="zh-TW" altLang="en-US" sz="2000" b="1" dirty="0"/>
              <a:t>的可能性。</a:t>
            </a:r>
            <a:endParaRPr lang="en-US" altLang="zh-TW" sz="2000" b="1" dirty="0"/>
          </a:p>
          <a:p>
            <a:r>
              <a:rPr lang="zh-TW" altLang="en-US" sz="2000" b="1" dirty="0"/>
              <a:t>若有行為人傳送的性騷擾</a:t>
            </a:r>
            <a:r>
              <a:rPr lang="zh-TW" altLang="en-US" sz="2000" b="1" dirty="0">
                <a:solidFill>
                  <a:srgbClr val="FF0000"/>
                </a:solidFill>
              </a:rPr>
              <a:t>簡訊、電子郵件或書寫的信件</a:t>
            </a:r>
            <a:r>
              <a:rPr lang="zh-TW" altLang="en-US" sz="2000" b="1" dirty="0"/>
              <a:t>，請妥善保存。 </a:t>
            </a:r>
            <a:endParaRPr lang="en-US" altLang="zh-TW" sz="2000" b="1" dirty="0"/>
          </a:p>
          <a:p>
            <a:r>
              <a:rPr lang="zh-TW" altLang="en-US" sz="2000" b="1" dirty="0"/>
              <a:t>寫下事件發生的過程，包括</a:t>
            </a:r>
            <a:r>
              <a:rPr lang="zh-TW" altLang="en-US" sz="2000" b="1" dirty="0">
                <a:solidFill>
                  <a:srgbClr val="FF0000"/>
                </a:solidFill>
              </a:rPr>
              <a:t>人、事、時、地、物  及內心的感受</a:t>
            </a:r>
            <a:r>
              <a:rPr lang="zh-TW" altLang="en-US" sz="2000" b="1" dirty="0"/>
              <a:t>，屆時可提供調查委員參酌。</a:t>
            </a:r>
            <a:endParaRPr lang="en-US" altLang="zh-TW" sz="2000" b="1" dirty="0"/>
          </a:p>
          <a:p>
            <a:r>
              <a:rPr lang="zh-TW" altLang="en-US" sz="2000" b="1" dirty="0"/>
              <a:t>回想事件發生後有沒有告訴過任何人，雖然並非直接證據，但調查委員認為有必要時會做進一步了解。</a:t>
            </a:r>
            <a:endParaRPr lang="en-US" altLang="zh-TW" sz="2000" b="1" dirty="0"/>
          </a:p>
          <a:p>
            <a:r>
              <a:rPr lang="zh-TW" altLang="en-US" sz="2000" b="1" dirty="0"/>
              <a:t>與行為人或證人間的</a:t>
            </a:r>
            <a:r>
              <a:rPr lang="zh-TW" altLang="en-US" sz="2000" b="1" dirty="0">
                <a:solidFill>
                  <a:srgbClr val="FF0000"/>
                </a:solidFill>
              </a:rPr>
              <a:t>對話錄音</a:t>
            </a:r>
            <a:r>
              <a:rPr lang="zh-TW" altLang="en-US" sz="2000" b="1" dirty="0"/>
              <a:t>。</a:t>
            </a:r>
          </a:p>
        </p:txBody>
      </p:sp>
    </p:spTree>
    <p:extLst>
      <p:ext uri="{BB962C8B-B14F-4D97-AF65-F5344CB8AC3E}">
        <p14:creationId xmlns:p14="http://schemas.microsoft.com/office/powerpoint/2010/main" val="42766992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pic>
        <p:nvPicPr>
          <p:cNvPr id="4" name="圖片 3"/>
          <p:cNvPicPr>
            <a:picLocks noChangeAspect="1"/>
          </p:cNvPicPr>
          <p:nvPr/>
        </p:nvPicPr>
        <p:blipFill>
          <a:blip r:embed="rId2"/>
          <a:stretch>
            <a:fillRect/>
          </a:stretch>
        </p:blipFill>
        <p:spPr>
          <a:xfrm>
            <a:off x="2589211" y="0"/>
            <a:ext cx="5725055" cy="6877713"/>
          </a:xfrm>
          <a:prstGeom prst="rect">
            <a:avLst/>
          </a:prstGeom>
        </p:spPr>
      </p:pic>
      <p:pic>
        <p:nvPicPr>
          <p:cNvPr id="5" name="圖片 4"/>
          <p:cNvPicPr>
            <a:picLocks noChangeAspect="1"/>
          </p:cNvPicPr>
          <p:nvPr/>
        </p:nvPicPr>
        <p:blipFill>
          <a:blip r:embed="rId3"/>
          <a:stretch>
            <a:fillRect/>
          </a:stretch>
        </p:blipFill>
        <p:spPr>
          <a:xfrm>
            <a:off x="10742612" y="5972174"/>
            <a:ext cx="1524000" cy="885825"/>
          </a:xfrm>
          <a:prstGeom prst="rect">
            <a:avLst/>
          </a:prstGeom>
        </p:spPr>
      </p:pic>
    </p:spTree>
    <p:extLst>
      <p:ext uri="{BB962C8B-B14F-4D97-AF65-F5344CB8AC3E}">
        <p14:creationId xmlns:p14="http://schemas.microsoft.com/office/powerpoint/2010/main" val="621354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4" name="圖片 3"/>
          <p:cNvPicPr>
            <a:picLocks noChangeAspect="1"/>
          </p:cNvPicPr>
          <p:nvPr/>
        </p:nvPicPr>
        <p:blipFill>
          <a:blip r:embed="rId2"/>
          <a:stretch>
            <a:fillRect/>
          </a:stretch>
        </p:blipFill>
        <p:spPr>
          <a:xfrm>
            <a:off x="1" y="-594"/>
            <a:ext cx="12192000" cy="6858594"/>
          </a:xfrm>
          <a:prstGeom prst="rect">
            <a:avLst/>
          </a:prstGeom>
        </p:spPr>
      </p:pic>
    </p:spTree>
    <p:extLst>
      <p:ext uri="{BB962C8B-B14F-4D97-AF65-F5344CB8AC3E}">
        <p14:creationId xmlns:p14="http://schemas.microsoft.com/office/powerpoint/2010/main" val="2291155227"/>
      </p:ext>
    </p:extLst>
  </p:cSld>
  <p:clrMapOvr>
    <a:masterClrMapping/>
  </p:clrMapOvr>
</p:sld>
</file>

<file path=ppt/theme/theme1.xml><?xml version="1.0" encoding="utf-8"?>
<a:theme xmlns:a="http://schemas.openxmlformats.org/drawingml/2006/main" name="絲縷">
  <a:themeElements>
    <a:clrScheme name="絲縷">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絲縷">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絲縷">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TM02892315[[fn=絲縷]]</Template>
  <TotalTime>1756</TotalTime>
  <Words>1898</Words>
  <Application>Microsoft Office PowerPoint</Application>
  <PresentationFormat>寬螢幕</PresentationFormat>
  <Paragraphs>104</Paragraphs>
  <Slides>50</Slides>
  <Notes>0</Notes>
  <HiddenSlides>0</HiddenSlides>
  <MMClips>0</MMClips>
  <ScaleCrop>false</ScaleCrop>
  <HeadingPairs>
    <vt:vector size="8" baseType="variant">
      <vt:variant>
        <vt:lpstr>使用字型</vt:lpstr>
      </vt:variant>
      <vt:variant>
        <vt:i4>5</vt:i4>
      </vt:variant>
      <vt:variant>
        <vt:lpstr>佈景主題</vt:lpstr>
      </vt:variant>
      <vt:variant>
        <vt:i4>1</vt:i4>
      </vt:variant>
      <vt:variant>
        <vt:lpstr>內嵌 OLE 伺服程式</vt:lpstr>
      </vt:variant>
      <vt:variant>
        <vt:i4>1</vt:i4>
      </vt:variant>
      <vt:variant>
        <vt:lpstr>投影片標題</vt:lpstr>
      </vt:variant>
      <vt:variant>
        <vt:i4>50</vt:i4>
      </vt:variant>
    </vt:vector>
  </HeadingPairs>
  <TitlesOfParts>
    <vt:vector size="57" baseType="lpstr">
      <vt:lpstr>YahooSans VF</vt:lpstr>
      <vt:lpstr>細明體</vt:lpstr>
      <vt:lpstr>Arial</vt:lpstr>
      <vt:lpstr>Century Gothic</vt:lpstr>
      <vt:lpstr>Wingdings 3</vt:lpstr>
      <vt:lpstr>絲縷</vt:lpstr>
      <vt:lpstr>Visio</vt:lpstr>
      <vt:lpstr>實習前安全講習</vt:lpstr>
      <vt:lpstr>實習前安全宣導</vt:lpstr>
      <vt:lpstr>進入實習前四問 </vt:lpstr>
      <vt:lpstr>PowerPoint 簡報</vt:lpstr>
      <vt:lpstr>PowerPoint 簡報</vt:lpstr>
      <vt:lpstr>PowerPoint 簡報</vt:lpstr>
      <vt:lpstr>職業災害</vt:lpstr>
      <vt:lpstr>PowerPoint 簡報</vt:lpstr>
      <vt:lpstr>PowerPoint 簡報</vt:lpstr>
      <vt:lpstr>PowerPoint 簡報</vt:lpstr>
      <vt:lpstr>PowerPoint 簡報</vt:lpstr>
      <vt:lpstr>校外實習住宿安全</vt:lpstr>
      <vt:lpstr>看屋注意事項</vt:lpstr>
      <vt:lpstr>PowerPoint 簡報</vt:lpstr>
      <vt:lpstr>PowerPoint 簡報</vt:lpstr>
      <vt:lpstr>PowerPoint 簡報</vt:lpstr>
      <vt:lpstr>實習交通安全宣導</vt:lpstr>
      <vt:lpstr>PowerPoint 簡報</vt:lpstr>
      <vt:lpstr>顯露自己(讓別人看到你)</vt:lpstr>
      <vt:lpstr>保護你的頭：安全帽撞擊機率分布</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騎乘機車注意事項</vt:lpstr>
      <vt:lpstr>騎乘機車注意事項</vt:lpstr>
      <vt:lpstr>雨天行車注意事項</vt:lpstr>
      <vt:lpstr>雨天行車注意事項</vt:lpstr>
      <vt:lpstr>通勤災害</vt:lpstr>
      <vt:lpstr>交通事故處理流程</vt:lpstr>
      <vt:lpstr>實習生職場性平宣導</vt:lpstr>
      <vt:lpstr>PowerPoint 簡報</vt:lpstr>
      <vt:lpstr>性平三法適用範圍</vt:lpstr>
      <vt:lpstr>常見性騷擾</vt:lpstr>
      <vt:lpstr>PowerPoint 簡報</vt:lpstr>
      <vt:lpstr>申訴管道</vt:lpstr>
      <vt:lpstr>PowerPoint 簡報</vt:lpstr>
      <vt:lpstr>避免自己對他人造成性騷擾</vt:lpstr>
      <vt:lpstr>遭遇性騷擾時該如何處理</vt:lpstr>
      <vt:lpstr>PowerPoint 簡報</vt:lpstr>
      <vt:lpstr>PowerPoint 簡報</vt:lpstr>
      <vt:lpstr>蒐集證據</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温茜驊</cp:lastModifiedBy>
  <cp:revision>62</cp:revision>
  <dcterms:created xsi:type="dcterms:W3CDTF">2024-01-02T08:59:11Z</dcterms:created>
  <dcterms:modified xsi:type="dcterms:W3CDTF">2025-08-22T01:34:33Z</dcterms:modified>
</cp:coreProperties>
</file>