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67" r:id="rId2"/>
    <p:sldId id="264" r:id="rId3"/>
    <p:sldId id="269" r:id="rId4"/>
    <p:sldId id="268" r:id="rId5"/>
    <p:sldId id="270" r:id="rId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 autoAdjust="0"/>
    <p:restoredTop sz="94620" autoAdjust="0"/>
  </p:normalViewPr>
  <p:slideViewPr>
    <p:cSldViewPr snapToGrid="0">
      <p:cViewPr varScale="1">
        <p:scale>
          <a:sx n="104" d="100"/>
          <a:sy n="104" d="100"/>
        </p:scale>
        <p:origin x="67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82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328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4020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457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997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622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442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629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1532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962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3361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2737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7811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1123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56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537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DBF5D-BF1F-4EEF-A795-6379D0A496D6}" type="datetimeFigureOut">
              <a:rPr lang="zh-TW" altLang="en-US" smtClean="0"/>
              <a:t>2020/4/13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7E17C2A-9767-4048-899E-0D6F088AA7E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19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E7ED1CB-B8D6-4B3E-BC78-4A4EECA991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辦理校外實習投保與</a:t>
            </a:r>
            <a:b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</a:rPr>
            </a:b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填報校庫作業流程</a:t>
            </a:r>
            <a:endParaRPr lang="zh-TW" altLang="en-US" b="1" dirty="0"/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D875D312-6636-43F6-A76C-1A8FA8290F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zh-TW" altLang="en-US" sz="40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教務處學生實務學習與輔導組</a:t>
            </a:r>
          </a:p>
        </p:txBody>
      </p:sp>
    </p:spTree>
    <p:extLst>
      <p:ext uri="{BB962C8B-B14F-4D97-AF65-F5344CB8AC3E}">
        <p14:creationId xmlns:p14="http://schemas.microsoft.com/office/powerpoint/2010/main" val="189799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04E2D24-6372-4C36-853B-8A14DA712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025" y="433334"/>
            <a:ext cx="5590095" cy="6046744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EAB96D57-D623-4D2A-ABAF-153678B87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562" y="1437489"/>
            <a:ext cx="2542095" cy="4567827"/>
          </a:xfrm>
          <a:prstGeom prst="rect">
            <a:avLst/>
          </a:prstGeom>
        </p:spPr>
      </p:pic>
      <p:cxnSp>
        <p:nvCxnSpPr>
          <p:cNvPr id="39" name="接點: 肘形 38">
            <a:extLst>
              <a:ext uri="{FF2B5EF4-FFF2-40B4-BE49-F238E27FC236}">
                <a16:creationId xmlns:a16="http://schemas.microsoft.com/office/drawing/2014/main" id="{663C7657-ACB8-4CB9-9B6D-51D65B384D58}"/>
              </a:ext>
            </a:extLst>
          </p:cNvPr>
          <p:cNvCxnSpPr>
            <a:cxnSpLocks/>
            <a:endCxn id="37" idx="0"/>
          </p:cNvCxnSpPr>
          <p:nvPr/>
        </p:nvCxnSpPr>
        <p:spPr>
          <a:xfrm rot="5400000" flipH="1" flipV="1">
            <a:off x="4490580" y="983343"/>
            <a:ext cx="5014883" cy="5923176"/>
          </a:xfrm>
          <a:prstGeom prst="bentConnector5">
            <a:avLst>
              <a:gd name="adj1" fmla="val -4558"/>
              <a:gd name="adj2" fmla="val 62865"/>
              <a:gd name="adj3" fmla="val 1045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79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37ED7A-D3E5-40F5-858C-66F3D0002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實務學習委員會職掌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FD6F4-F064-4635-AEFD-3E75EC258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校級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457200" lvl="1" indent="0"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一、 審定「品牌實習獎學金」 </a:t>
            </a:r>
          </a:p>
          <a:p>
            <a:pPr marL="457200" lvl="1" indent="0"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二、 督導全校校內外實習課程之推展 </a:t>
            </a:r>
          </a:p>
          <a:p>
            <a:pPr marL="457200" lvl="1" indent="0"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三、 檢討實務學習之成效 </a:t>
            </a: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院級</a:t>
            </a:r>
          </a:p>
          <a:p>
            <a:pPr marL="457200" lvl="1" indent="0"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一、整合所屬各學系校內外實習課程之規劃</a:t>
            </a:r>
          </a:p>
          <a:p>
            <a:pPr marL="457200" lvl="1" indent="0"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二、督導各學系校內外實務學習課程之推展 </a:t>
            </a:r>
          </a:p>
          <a:p>
            <a:pPr marL="457200" lvl="1" indent="0">
              <a:buNone/>
            </a:pP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</a:rPr>
              <a:t>三、檢討各學院實務學習之成效</a:t>
            </a:r>
          </a:p>
        </p:txBody>
      </p:sp>
    </p:spTree>
    <p:extLst>
      <p:ext uri="{BB962C8B-B14F-4D97-AF65-F5344CB8AC3E}">
        <p14:creationId xmlns:p14="http://schemas.microsoft.com/office/powerpoint/2010/main" val="2597372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77072D-B3D4-447D-8112-4EBEC888F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系級實務學習委員會職掌</a:t>
            </a:r>
            <a:endParaRPr lang="zh-TW" altLang="en-US" sz="40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2DBDCCB-A946-4EC4-B36D-25DA31721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一、實習課程之規劃與推動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二、實習合作機構與實習機會之選定 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三、擬定書面契約及學生個別實習計畫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四、學生實習不適應輔導與轉換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五、學生申訴與爭議案件之處置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六、實習成效評估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七、追蹤處理及檢討學生實習輔導訪視結果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八、學生緊急事故、工安職災、勞動權益之檢討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九、辦理海外實習規劃及合作模式之審核</a:t>
            </a: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</a:rPr>
              <a:t>十、其他學生權益保障相關事項</a:t>
            </a:r>
          </a:p>
        </p:txBody>
      </p:sp>
    </p:spTree>
    <p:extLst>
      <p:ext uri="{BB962C8B-B14F-4D97-AF65-F5344CB8AC3E}">
        <p14:creationId xmlns:p14="http://schemas.microsoft.com/office/powerpoint/2010/main" val="2010781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23F3B1-7212-4D5C-989F-EA8F33054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學系實務學習作業流程</a:t>
            </a:r>
            <a:endParaRPr lang="zh-TW" altLang="en-US" sz="4000" b="1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56DF97F6-3A94-4CFE-9CCA-19A0DF975749}"/>
              </a:ext>
            </a:extLst>
          </p:cNvPr>
          <p:cNvGrpSpPr/>
          <p:nvPr/>
        </p:nvGrpSpPr>
        <p:grpSpPr>
          <a:xfrm>
            <a:off x="2795287" y="1477818"/>
            <a:ext cx="7133978" cy="5125597"/>
            <a:chOff x="3645031" y="1134986"/>
            <a:chExt cx="7133978" cy="519134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DDCA771-D96F-42F7-855C-176A5FCC8E09}"/>
                </a:ext>
              </a:extLst>
            </p:cNvPr>
            <p:cNvSpPr/>
            <p:nvPr/>
          </p:nvSpPr>
          <p:spPr>
            <a:xfrm>
              <a:off x="3868517" y="1213219"/>
              <a:ext cx="31854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校外實習合作機構評估及篩選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DBA728A-2969-496C-B78E-5EA2A4CFB04B}"/>
                </a:ext>
              </a:extLst>
            </p:cNvPr>
            <p:cNvSpPr/>
            <p:nvPr/>
          </p:nvSpPr>
          <p:spPr>
            <a:xfrm>
              <a:off x="4688130" y="3651525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確認實習保險</a:t>
              </a:r>
              <a:endPara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51D51C72-5B52-4EBD-B120-9C3D80786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6584" y="1879272"/>
              <a:ext cx="3549354" cy="72562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437A44-7C71-44BC-89CC-6484BE5CFDCF}"/>
                </a:ext>
              </a:extLst>
            </p:cNvPr>
            <p:cNvSpPr/>
            <p:nvPr/>
          </p:nvSpPr>
          <p:spPr>
            <a:xfrm>
              <a:off x="3645031" y="1134986"/>
              <a:ext cx="3632461" cy="520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D4568E7-D870-4AFE-9A22-BFD4BB88410B}"/>
                </a:ext>
              </a:extLst>
            </p:cNvPr>
            <p:cNvSpPr/>
            <p:nvPr/>
          </p:nvSpPr>
          <p:spPr>
            <a:xfrm>
              <a:off x="3645031" y="2829006"/>
              <a:ext cx="3632461" cy="520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F552919-7F1C-40D3-9F26-5AE51FFEACB6}"/>
                </a:ext>
              </a:extLst>
            </p:cNvPr>
            <p:cNvSpPr/>
            <p:nvPr/>
          </p:nvSpPr>
          <p:spPr>
            <a:xfrm>
              <a:off x="3645031" y="3573292"/>
              <a:ext cx="3632461" cy="520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B7493F5-F4D2-4FAD-8349-E8C41F16DABD}"/>
                </a:ext>
              </a:extLst>
            </p:cNvPr>
            <p:cNvSpPr/>
            <p:nvPr/>
          </p:nvSpPr>
          <p:spPr>
            <a:xfrm>
              <a:off x="4445597" y="2907239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擬定學生實習計畫</a:t>
              </a:r>
              <a:endParaRPr lang="zh-TW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19339F4-E9E9-405E-8D87-D75029B65AAE}"/>
                </a:ext>
              </a:extLst>
            </p:cNvPr>
            <p:cNvSpPr/>
            <p:nvPr/>
          </p:nvSpPr>
          <p:spPr>
            <a:xfrm>
              <a:off x="4669295" y="587876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檢討實習成效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2C906A3-54E6-41D0-B1F9-44EE6DA91197}"/>
                </a:ext>
              </a:extLst>
            </p:cNvPr>
            <p:cNvSpPr/>
            <p:nvPr/>
          </p:nvSpPr>
          <p:spPr>
            <a:xfrm>
              <a:off x="4678704" y="439127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簽訂實習合約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3073C7D-01B4-4E98-9FB3-886484E87FBC}"/>
                </a:ext>
              </a:extLst>
            </p:cNvPr>
            <p:cNvSpPr/>
            <p:nvPr/>
          </p:nvSpPr>
          <p:spPr>
            <a:xfrm>
              <a:off x="3645031" y="4317578"/>
              <a:ext cx="3632461" cy="520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7718820-9ADE-4AA0-BE2A-E579EDB8D288}"/>
                </a:ext>
              </a:extLst>
            </p:cNvPr>
            <p:cNvSpPr/>
            <p:nvPr/>
          </p:nvSpPr>
          <p:spPr>
            <a:xfrm>
              <a:off x="3645031" y="5061864"/>
              <a:ext cx="3632461" cy="520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CCB5149-2C7E-4CAD-B335-3956B7D9A755}"/>
                </a:ext>
              </a:extLst>
            </p:cNvPr>
            <p:cNvSpPr/>
            <p:nvPr/>
          </p:nvSpPr>
          <p:spPr>
            <a:xfrm>
              <a:off x="3645031" y="5806152"/>
              <a:ext cx="3632461" cy="520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7" name="直線單箭頭接點 16">
              <a:extLst>
                <a:ext uri="{FF2B5EF4-FFF2-40B4-BE49-F238E27FC236}">
                  <a16:creationId xmlns:a16="http://schemas.microsoft.com/office/drawing/2014/main" id="{FD59E973-C167-4A9A-9740-B8F98F8D1BF5}"/>
                </a:ext>
              </a:extLst>
            </p:cNvPr>
            <p:cNvCxnSpPr>
              <a:stCxn id="8" idx="2"/>
              <a:endCxn id="7" idx="0"/>
            </p:cNvCxnSpPr>
            <p:nvPr/>
          </p:nvCxnSpPr>
          <p:spPr>
            <a:xfrm flipH="1">
              <a:off x="5461261" y="1655163"/>
              <a:ext cx="1" cy="2241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單箭頭接點 17">
              <a:extLst>
                <a:ext uri="{FF2B5EF4-FFF2-40B4-BE49-F238E27FC236}">
                  <a16:creationId xmlns:a16="http://schemas.microsoft.com/office/drawing/2014/main" id="{432D5818-F563-4D96-9957-3396473B4F7B}"/>
                </a:ext>
              </a:extLst>
            </p:cNvPr>
            <p:cNvCxnSpPr>
              <a:stCxn id="7" idx="2"/>
              <a:endCxn id="9" idx="0"/>
            </p:cNvCxnSpPr>
            <p:nvPr/>
          </p:nvCxnSpPr>
          <p:spPr>
            <a:xfrm>
              <a:off x="5461261" y="2604897"/>
              <a:ext cx="1" cy="2241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單箭頭接點 18">
              <a:extLst>
                <a:ext uri="{FF2B5EF4-FFF2-40B4-BE49-F238E27FC236}">
                  <a16:creationId xmlns:a16="http://schemas.microsoft.com/office/drawing/2014/main" id="{CBCB47A2-21ED-40FE-BB5A-CCEE816081E8}"/>
                </a:ext>
              </a:extLst>
            </p:cNvPr>
            <p:cNvCxnSpPr>
              <a:stCxn id="9" idx="2"/>
              <a:endCxn id="10" idx="0"/>
            </p:cNvCxnSpPr>
            <p:nvPr/>
          </p:nvCxnSpPr>
          <p:spPr>
            <a:xfrm>
              <a:off x="5461262" y="3349183"/>
              <a:ext cx="0" cy="2241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單箭頭接點 19">
              <a:extLst>
                <a:ext uri="{FF2B5EF4-FFF2-40B4-BE49-F238E27FC236}">
                  <a16:creationId xmlns:a16="http://schemas.microsoft.com/office/drawing/2014/main" id="{022227DA-EDB4-48FB-B742-FA18E09A8DE2}"/>
                </a:ext>
              </a:extLst>
            </p:cNvPr>
            <p:cNvCxnSpPr>
              <a:stCxn id="10" idx="2"/>
              <a:endCxn id="14" idx="0"/>
            </p:cNvCxnSpPr>
            <p:nvPr/>
          </p:nvCxnSpPr>
          <p:spPr>
            <a:xfrm>
              <a:off x="5461262" y="4093469"/>
              <a:ext cx="0" cy="2241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單箭頭接點 20">
              <a:extLst>
                <a:ext uri="{FF2B5EF4-FFF2-40B4-BE49-F238E27FC236}">
                  <a16:creationId xmlns:a16="http://schemas.microsoft.com/office/drawing/2014/main" id="{79593791-42C2-42F6-AC05-A81802C91292}"/>
                </a:ext>
              </a:extLst>
            </p:cNvPr>
            <p:cNvCxnSpPr>
              <a:stCxn id="14" idx="2"/>
              <a:endCxn id="15" idx="0"/>
            </p:cNvCxnSpPr>
            <p:nvPr/>
          </p:nvCxnSpPr>
          <p:spPr>
            <a:xfrm>
              <a:off x="5461262" y="4837755"/>
              <a:ext cx="0" cy="2241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單箭頭接點 21">
              <a:extLst>
                <a:ext uri="{FF2B5EF4-FFF2-40B4-BE49-F238E27FC236}">
                  <a16:creationId xmlns:a16="http://schemas.microsoft.com/office/drawing/2014/main" id="{F9A7F626-2CB8-4269-9297-656917400A82}"/>
                </a:ext>
              </a:extLst>
            </p:cNvPr>
            <p:cNvCxnSpPr>
              <a:stCxn id="15" idx="2"/>
              <a:endCxn id="16" idx="0"/>
            </p:cNvCxnSpPr>
            <p:nvPr/>
          </p:nvCxnSpPr>
          <p:spPr>
            <a:xfrm>
              <a:off x="5461262" y="5582041"/>
              <a:ext cx="0" cy="22411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D69A924-4BC1-4FDD-907B-8E5C110074E7}"/>
                </a:ext>
              </a:extLst>
            </p:cNvPr>
            <p:cNvSpPr/>
            <p:nvPr/>
          </p:nvSpPr>
          <p:spPr>
            <a:xfrm>
              <a:off x="4561012" y="5140099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實習輔導及訪視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9457F2E-04EB-49BD-84DA-4E6E23E04DA4}"/>
                </a:ext>
              </a:extLst>
            </p:cNvPr>
            <p:cNvSpPr/>
            <p:nvPr/>
          </p:nvSpPr>
          <p:spPr>
            <a:xfrm>
              <a:off x="8055186" y="498153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不適應輔導與轉換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888FD07-3235-44A8-B5A3-DCEBE6751605}"/>
                </a:ext>
              </a:extLst>
            </p:cNvPr>
            <p:cNvSpPr/>
            <p:nvPr/>
          </p:nvSpPr>
          <p:spPr>
            <a:xfrm>
              <a:off x="8055186" y="5393844"/>
              <a:ext cx="2723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緊急意外事故或職災通報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CC6CF31-6BEB-4A99-9265-8EED2E746D6B}"/>
                </a:ext>
              </a:extLst>
            </p:cNvPr>
            <p:cNvSpPr/>
            <p:nvPr/>
          </p:nvSpPr>
          <p:spPr>
            <a:xfrm>
              <a:off x="8055186" y="5806152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實習爭議協商處理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A9D34DC-3382-45B3-8EB8-104EE1A877CA}"/>
                </a:ext>
              </a:extLst>
            </p:cNvPr>
            <p:cNvSpPr/>
            <p:nvPr/>
          </p:nvSpPr>
          <p:spPr>
            <a:xfrm>
              <a:off x="8055186" y="4569226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實地訪視與輔導</a:t>
              </a:r>
            </a:p>
          </p:txBody>
        </p:sp>
        <p:cxnSp>
          <p:nvCxnSpPr>
            <p:cNvPr id="28" name="接點: 肘形 27">
              <a:extLst>
                <a:ext uri="{FF2B5EF4-FFF2-40B4-BE49-F238E27FC236}">
                  <a16:creationId xmlns:a16="http://schemas.microsoft.com/office/drawing/2014/main" id="{471893D5-F21B-4FFA-9690-689B26BC7BBA}"/>
                </a:ext>
              </a:extLst>
            </p:cNvPr>
            <p:cNvCxnSpPr>
              <a:stCxn id="15" idx="3"/>
              <a:endCxn id="27" idx="1"/>
            </p:cNvCxnSpPr>
            <p:nvPr/>
          </p:nvCxnSpPr>
          <p:spPr>
            <a:xfrm flipV="1">
              <a:off x="7277492" y="4753892"/>
              <a:ext cx="777694" cy="568061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接點: 肘形 28">
              <a:extLst>
                <a:ext uri="{FF2B5EF4-FFF2-40B4-BE49-F238E27FC236}">
                  <a16:creationId xmlns:a16="http://schemas.microsoft.com/office/drawing/2014/main" id="{44E32409-9660-4F31-A7A0-14C758A22368}"/>
                </a:ext>
              </a:extLst>
            </p:cNvPr>
            <p:cNvCxnSpPr>
              <a:stCxn id="15" idx="3"/>
              <a:endCxn id="24" idx="1"/>
            </p:cNvCxnSpPr>
            <p:nvPr/>
          </p:nvCxnSpPr>
          <p:spPr>
            <a:xfrm flipV="1">
              <a:off x="7277492" y="5166201"/>
              <a:ext cx="777694" cy="155752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接點: 肘形 29">
              <a:extLst>
                <a:ext uri="{FF2B5EF4-FFF2-40B4-BE49-F238E27FC236}">
                  <a16:creationId xmlns:a16="http://schemas.microsoft.com/office/drawing/2014/main" id="{3D88CCA7-DBF0-483C-BC35-1D57FA5E98A4}"/>
                </a:ext>
              </a:extLst>
            </p:cNvPr>
            <p:cNvCxnSpPr>
              <a:stCxn id="15" idx="3"/>
              <a:endCxn id="25" idx="1"/>
            </p:cNvCxnSpPr>
            <p:nvPr/>
          </p:nvCxnSpPr>
          <p:spPr>
            <a:xfrm>
              <a:off x="7277492" y="5321953"/>
              <a:ext cx="777694" cy="256557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接點: 肘形 30">
              <a:extLst>
                <a:ext uri="{FF2B5EF4-FFF2-40B4-BE49-F238E27FC236}">
                  <a16:creationId xmlns:a16="http://schemas.microsoft.com/office/drawing/2014/main" id="{A02E18D9-470C-42E2-A48C-CB6B14C1CB51}"/>
                </a:ext>
              </a:extLst>
            </p:cNvPr>
            <p:cNvCxnSpPr>
              <a:stCxn id="15" idx="3"/>
              <a:endCxn id="26" idx="1"/>
            </p:cNvCxnSpPr>
            <p:nvPr/>
          </p:nvCxnSpPr>
          <p:spPr>
            <a:xfrm>
              <a:off x="7277492" y="5321953"/>
              <a:ext cx="777694" cy="668865"/>
            </a:xfrm>
            <a:prstGeom prst="bentConnector3">
              <a:avLst/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7131794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</TotalTime>
  <Words>243</Words>
  <Application>Microsoft Office PowerPoint</Application>
  <PresentationFormat>寬螢幕</PresentationFormat>
  <Paragraphs>33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微軟正黑體</vt:lpstr>
      <vt:lpstr>標楷體</vt:lpstr>
      <vt:lpstr>Arial</vt:lpstr>
      <vt:lpstr>Century Gothic</vt:lpstr>
      <vt:lpstr>Times New Roman</vt:lpstr>
      <vt:lpstr>Wingdings 3</vt:lpstr>
      <vt:lpstr>絲縷</vt:lpstr>
      <vt:lpstr>辦理校外實習投保與 填報校庫作業流程</vt:lpstr>
      <vt:lpstr>PowerPoint 簡報</vt:lpstr>
      <vt:lpstr>實務學習委員會職掌</vt:lpstr>
      <vt:lpstr>系級實務學習委員會職掌</vt:lpstr>
      <vt:lpstr>學系實務學習作業流程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chengf Cheng</dc:creator>
  <cp:lastModifiedBy>姚志強</cp:lastModifiedBy>
  <cp:revision>17</cp:revision>
  <cp:lastPrinted>2020-03-30T01:52:40Z</cp:lastPrinted>
  <dcterms:created xsi:type="dcterms:W3CDTF">2020-03-29T06:48:27Z</dcterms:created>
  <dcterms:modified xsi:type="dcterms:W3CDTF">2020-04-13T03:53:17Z</dcterms:modified>
</cp:coreProperties>
</file>