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8" r:id="rId1"/>
  </p:sldMasterIdLst>
  <p:notesMasterIdLst>
    <p:notesMasterId r:id="rId15"/>
  </p:notesMasterIdLst>
  <p:sldIdLst>
    <p:sldId id="316" r:id="rId2"/>
    <p:sldId id="317" r:id="rId3"/>
    <p:sldId id="318" r:id="rId4"/>
    <p:sldId id="319" r:id="rId5"/>
    <p:sldId id="320" r:id="rId6"/>
    <p:sldId id="321" r:id="rId7"/>
    <p:sldId id="337" r:id="rId8"/>
    <p:sldId id="338" r:id="rId9"/>
    <p:sldId id="339" r:id="rId10"/>
    <p:sldId id="341" r:id="rId11"/>
    <p:sldId id="342" r:id="rId12"/>
    <p:sldId id="343" r:id="rId13"/>
    <p:sldId id="347" r:id="rId14"/>
  </p:sldIdLst>
  <p:sldSz cx="9144000" cy="6858000" type="screen4x3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9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917FC-677D-4B4E-843A-4419DB6671F1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1A079-CC41-44A0-93E6-F48C5E8AEB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20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DFFF9-E79D-4552-B221-6DC7B2F40559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52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2573-C973-4F21-A136-F9E13B4C24B7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763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866B-B40F-4020-819F-784597C5092F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55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EEC6-88BB-4796-B7A4-6D8598A6ED99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623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E194-0DB5-47F2-ACD9-6CAF1537467D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129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C647-713F-45E9-87D9-8A5EA045A017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937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3A6DD-0453-4C44-91F8-5A21C30B5363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59981" y="0"/>
            <a:ext cx="984019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12CF3166-2FFF-4941-89C2-11DDBFC19173}" type="slidenum">
              <a:rPr lang="en-US" sz="1200" spc="-1" smtClean="0">
                <a:latin typeface="Arial"/>
                <a:ea typeface="新細明體"/>
              </a:rPr>
              <a:pPr/>
              <a:t>‹#›</a:t>
            </a:fld>
            <a:endParaRPr lang="en-US" sz="1200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616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4E95455-45F1-4009-B790-2ADAAFFFB6DA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743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A4924-A2E4-473D-BC3B-C88FD85626F2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7340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46876-63BF-4516-95C7-607CB2840C20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6844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7BD-11DD-4D08-8911-35A8BC182C7E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811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94C79E-2515-4147-9330-FC17E544D885}" type="datetime1">
              <a:rPr lang="en-US" altLang="zh-TW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51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i.gov.tw/ch/cp-5938-d33aa-2740-1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ustomShape 1"/>
          <p:cNvSpPr/>
          <p:nvPr/>
        </p:nvSpPr>
        <p:spPr>
          <a:xfrm>
            <a:off x="1007640" y="2575080"/>
            <a:ext cx="7128360" cy="169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500" b="0" strike="noStrike" spc="-1" dirty="0" err="1">
                <a:solidFill>
                  <a:srgbClr val="FF0000"/>
                </a:solidFill>
                <a:latin typeface="標楷體"/>
                <a:ea typeface="標楷體"/>
              </a:rPr>
              <a:t>理賠流程</a:t>
            </a:r>
            <a:endParaRPr lang="en-US" sz="10500" b="0" strike="noStrike" spc="-1" dirty="0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6C84097-367B-4303-8949-AF996249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CustomShape 1"/>
          <p:cNvSpPr/>
          <p:nvPr/>
        </p:nvSpPr>
        <p:spPr>
          <a:xfrm>
            <a:off x="3225386" y="302667"/>
            <a:ext cx="221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latin typeface="微軟正黑體"/>
                <a:ea typeface="微軟正黑體"/>
              </a:rPr>
              <a:t>理賠流程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15" name="CustomShape 2"/>
          <p:cNvSpPr/>
          <p:nvPr/>
        </p:nvSpPr>
        <p:spPr>
          <a:xfrm>
            <a:off x="226080" y="1864988"/>
            <a:ext cx="7416360" cy="44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1.確認學生事故狀況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本保險僅理賠意外險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(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如表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注意：如果是疾病導致則無法理賠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。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2-1如果是車禍應準備以下文件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2-2如果是意外應準備以下文件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2-3身故件因非常稀少且細節繁複，請來電詢問申請細節。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2-4海外發生事故請準備以下文件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3.將所有文件寄至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801740高雄市前金區中華四路349號6樓-理賠承辦窗口收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</p:txBody>
      </p:sp>
      <p:graphicFrame>
        <p:nvGraphicFramePr>
          <p:cNvPr id="7" name="Table 3"/>
          <p:cNvGraphicFramePr/>
          <p:nvPr>
            <p:extLst>
              <p:ext uri="{D42A27DB-BD31-4B8C-83A1-F6EECF244321}">
                <p14:modId xmlns:p14="http://schemas.microsoft.com/office/powerpoint/2010/main" val="4123281470"/>
              </p:ext>
            </p:extLst>
          </p:nvPr>
        </p:nvGraphicFramePr>
        <p:xfrm>
          <a:off x="3934260" y="1087795"/>
          <a:ext cx="5018628" cy="2456892"/>
        </p:xfrm>
        <a:graphic>
          <a:graphicData uri="http://schemas.openxmlformats.org/drawingml/2006/table">
            <a:tbl>
              <a:tblPr/>
              <a:tblGrid>
                <a:gridCol w="616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0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 err="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項目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 err="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承保內容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保險額度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A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 err="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意外身故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200萬元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9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B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 err="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意外失能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依失能等級給付10萬 ~ 200萬元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C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 err="1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傷害醫療保險金</a:t>
                      </a:r>
                      <a:endParaRPr lang="en-US" sz="1600" b="1" strike="noStrike" spc="-1" dirty="0">
                        <a:solidFill>
                          <a:srgbClr val="FF0000"/>
                        </a:solidFill>
                        <a:latin typeface="微軟正黑體"/>
                        <a:ea typeface="微軟正黑體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(</a:t>
                      </a:r>
                      <a:r>
                        <a:rPr lang="en-US" sz="1600" b="1" strike="noStrike" spc="-1" dirty="0" err="1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實支實付型</a:t>
                      </a:r>
                      <a:r>
                        <a:rPr lang="en-US" sz="1600" b="1" strike="noStrike" spc="-1" dirty="0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)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傷害住院給付每日新臺幣1,000元</a:t>
                      </a:r>
                      <a:br>
                        <a:rPr lang="en-US" altLang="zh-TW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</a:br>
                      <a:r>
                        <a:rPr lang="zh-TW" altLang="en-US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兩者合併計算，</a:t>
                      </a:r>
                      <a:r>
                        <a:rPr lang="en-US" altLang="zh-TW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最高給付5萬元</a:t>
                      </a: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0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微軟正黑體"/>
                          <a:ea typeface="微軟正黑體"/>
                        </a:rPr>
                        <a:t>D</a:t>
                      </a:r>
                      <a:endParaRPr lang="en-US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>
                      <a:solidFill>
                        <a:srgbClr val="C0504D"/>
                      </a:solidFill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傷害醫療保險金</a:t>
                      </a:r>
                      <a:endParaRPr lang="en-US" sz="1400" b="1" strike="noStrike" spc="-1" dirty="0">
                        <a:solidFill>
                          <a:srgbClr val="FF0000"/>
                        </a:solidFill>
                        <a:latin typeface="微軟正黑體"/>
                        <a:ea typeface="微軟正黑體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 strike="noStrike" spc="-1" dirty="0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(</a:t>
                      </a:r>
                      <a:r>
                        <a:rPr lang="en-US" sz="1400" b="1" strike="noStrike" spc="-1" dirty="0" err="1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日額型</a:t>
                      </a:r>
                      <a:r>
                        <a:rPr lang="en-US" sz="1400" b="1" strike="noStrike" spc="-1" dirty="0">
                          <a:solidFill>
                            <a:srgbClr val="FF0000"/>
                          </a:solidFill>
                          <a:latin typeface="微軟正黑體"/>
                          <a:ea typeface="微軟正黑體"/>
                        </a:rPr>
                        <a:t>)</a:t>
                      </a:r>
                      <a:endParaRPr lang="en-US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C0504D"/>
                      </a:solidFill>
                    </a:lnL>
                    <a:lnR w="1224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C0504D"/>
                      </a:solidFill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F4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24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C0504D"/>
                      </a:solidFill>
                    </a:lnB>
                    <a:solidFill>
                      <a:srgbClr val="E8D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BF2DBE3-F67D-477C-BB64-CDD17A8F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CustomShape 1"/>
          <p:cNvSpPr/>
          <p:nvPr/>
        </p:nvSpPr>
        <p:spPr>
          <a:xfrm>
            <a:off x="3864600" y="174960"/>
            <a:ext cx="221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latin typeface="微軟正黑體"/>
                <a:ea typeface="微軟正黑體"/>
              </a:rPr>
              <a:t>理賠流程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20" name="CustomShape 2"/>
          <p:cNvSpPr/>
          <p:nvPr/>
        </p:nvSpPr>
        <p:spPr>
          <a:xfrm>
            <a:off x="2702880" y="871560"/>
            <a:ext cx="388800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0000"/>
                </a:solidFill>
                <a:latin typeface="微軟正黑體"/>
                <a:ea typeface="微軟正黑體"/>
              </a:rPr>
              <a:t>2-1如果是車禍應準備以下文件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521" name="CustomShape 3"/>
          <p:cNvSpPr/>
          <p:nvPr/>
        </p:nvSpPr>
        <p:spPr>
          <a:xfrm>
            <a:off x="190440" y="1124640"/>
            <a:ext cx="8953200" cy="50768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b="1" u="sng" spc="-1" dirty="0">
                <a:solidFill>
                  <a:srgbClr val="FF0000"/>
                </a:solidFill>
                <a:latin typeface="微軟正黑體"/>
                <a:ea typeface="微軟正黑體"/>
              </a:rPr>
              <a:t>安達產物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車禍理賠請附上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：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1.理賠申請書（意外請詳填事故日期跟事故經過）（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左邊申請人：請簽上事故人大名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）(事故人為未滿18歲，右下法定代理人要簽上父母雙方的大名)(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保單號碼可以不用寫、要保單位蓋章要蓋系章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2.診斷書正本（如有急診或住院或門診請在診斷書上備註清楚日期）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3.收據（副本可，但要蓋醫院的院章，不是自行影印的）(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如看兩間以上醫院或診所，各自都需一份診斷書+收據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4.事故人存摺封面（如為未成年附上家長的存摺，要有彼此的關係證明，如:戶口名簿）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5.事故人的身份證影本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6.如為車禍請附上車禍的報警三連單（影本就可以了）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842D412-80C5-41AD-99CC-94E8166F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CustomShape 1"/>
          <p:cNvSpPr/>
          <p:nvPr/>
        </p:nvSpPr>
        <p:spPr>
          <a:xfrm>
            <a:off x="3864600" y="174960"/>
            <a:ext cx="221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latin typeface="微軟正黑體"/>
                <a:ea typeface="微軟正黑體"/>
              </a:rPr>
              <a:t>理賠流程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2509200" y="950040"/>
            <a:ext cx="388800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0000"/>
                </a:solidFill>
                <a:latin typeface="微軟正黑體"/>
                <a:ea typeface="微軟正黑體"/>
              </a:rPr>
              <a:t>2-2如果是意外應準備以下文件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182880" y="1411560"/>
            <a:ext cx="8953200" cy="42458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zh-TW" altLang="en-US" b="1" u="sng" spc="-1" dirty="0">
                <a:solidFill>
                  <a:srgbClr val="FF0000"/>
                </a:solidFill>
                <a:latin typeface="微軟正黑體"/>
                <a:ea typeface="微軟正黑體"/>
              </a:rPr>
              <a:t>安達產物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意外理賠請附上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：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1.理賠申請書（意外請詳填事故日期跟事故經過）（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左邊申請人：請簽上事故人大名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）(事故人為未滿18歲，右下法定代理人要簽上父母雙方的大名)(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保單號碼可以不用寫、要保單位蓋章要蓋系章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2.診斷書正本（如有急診或住院或門診請在診斷書上備註清楚日期）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3.收據（副本可，但要蓋醫院的院章，不是自行影印的）(</a:t>
            </a:r>
            <a:r>
              <a:rPr lang="en-US" sz="18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如看兩間以上醫院或診所，各自都需一份診斷書+收據</a:t>
            </a: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4.事故人存摺封面（如為未成年附上家長的存摺，要有彼此的關係證明，如:戶口名簿）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5.事故人的身份證影本</a:t>
            </a:r>
            <a:endParaRPr lang="en-U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7AF4943-D5AC-499F-A3B6-0C8C6269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CustomShape 1"/>
          <p:cNvSpPr/>
          <p:nvPr/>
        </p:nvSpPr>
        <p:spPr>
          <a:xfrm>
            <a:off x="3864600" y="174960"/>
            <a:ext cx="221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latin typeface="微軟正黑體"/>
                <a:ea typeface="微軟正黑體"/>
              </a:rPr>
              <a:t>理賠流程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30" name="CustomShape 2"/>
          <p:cNvSpPr/>
          <p:nvPr/>
        </p:nvSpPr>
        <p:spPr>
          <a:xfrm>
            <a:off x="1835640" y="1556640"/>
            <a:ext cx="59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FF0000"/>
                </a:solidFill>
                <a:latin typeface="微軟正黑體"/>
                <a:ea typeface="微軟正黑體"/>
              </a:rPr>
              <a:t>2-3身故件因非常稀少且細節繁複，請來電詢問申請細節</a:t>
            </a:r>
            <a:endParaRPr lang="en-US" sz="1800" b="0" strike="noStrike" spc="-1">
              <a:latin typeface="Arial"/>
            </a:endParaRPr>
          </a:p>
        </p:txBody>
      </p:sp>
      <p:graphicFrame>
        <p:nvGraphicFramePr>
          <p:cNvPr id="531" name="Table 3"/>
          <p:cNvGraphicFramePr/>
          <p:nvPr>
            <p:extLst>
              <p:ext uri="{D42A27DB-BD31-4B8C-83A1-F6EECF244321}">
                <p14:modId xmlns:p14="http://schemas.microsoft.com/office/powerpoint/2010/main" val="2651566640"/>
              </p:ext>
            </p:extLst>
          </p:nvPr>
        </p:nvGraphicFramePr>
        <p:xfrm>
          <a:off x="2497500" y="2456040"/>
          <a:ext cx="3372840" cy="1098000"/>
        </p:xfrm>
        <a:graphic>
          <a:graphicData uri="http://schemas.openxmlformats.org/drawingml/2006/table">
            <a:tbl>
              <a:tblPr/>
              <a:tblGrid>
                <a:gridCol w="129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 err="1">
                          <a:solidFill>
                            <a:srgbClr val="000000"/>
                          </a:solidFill>
                          <a:latin typeface="標楷體"/>
                          <a:ea typeface="標楷體"/>
                        </a:rPr>
                        <a:t>承辦人</a:t>
                      </a:r>
                      <a:endParaRPr lang="en-US" sz="2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strike="noStrike" spc="-1" dirty="0" err="1">
                          <a:solidFill>
                            <a:srgbClr val="000000"/>
                          </a:solidFill>
                          <a:latin typeface="標楷體"/>
                          <a:ea typeface="標楷體"/>
                        </a:rPr>
                        <a:t>聯絡電話</a:t>
                      </a:r>
                      <a:endParaRPr lang="en-US" sz="24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洪先生</a:t>
                      </a:r>
                      <a:endParaRPr lang="en-US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(07)332-7259#24 </a:t>
                      </a:r>
                      <a:endParaRPr lang="en-US" sz="20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8064A2"/>
                      </a:solidFill>
                    </a:lnR>
                    <a:lnT w="1224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D7D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2596BA8-0D72-450D-9BCB-1B85FCBC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CustomShape 1"/>
          <p:cNvSpPr/>
          <p:nvPr/>
        </p:nvSpPr>
        <p:spPr>
          <a:xfrm>
            <a:off x="3864600" y="174960"/>
            <a:ext cx="2211120" cy="69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00"/>
                </a:solidFill>
                <a:latin typeface="微軟正黑體"/>
                <a:ea typeface="微軟正黑體"/>
              </a:rPr>
              <a:t>理賠流程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535" name="CustomShape 2"/>
          <p:cNvSpPr/>
          <p:nvPr/>
        </p:nvSpPr>
        <p:spPr>
          <a:xfrm>
            <a:off x="1763640" y="764640"/>
            <a:ext cx="59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2-4海外發生事故請準備以下文件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107640" y="1134000"/>
            <a:ext cx="9036000" cy="52615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1.海外診斷書跟收據(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正本跟收據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 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留存好，回來台灣以後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 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COPY自己影印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正本跟收據皆要印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)。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2.到健保局的傷病科會把正本收走，健保局會給您核定費用表正本(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自墊核退費用表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 </a:t>
            </a:r>
            <a:b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</a:br>
            <a:r>
              <a:rPr lang="zh-TW" altLang="en-US" sz="1400" b="1" strike="noStrike" spc="-1" dirty="0">
                <a:solidFill>
                  <a:srgbClr val="FF0000"/>
                </a:solidFill>
                <a:highlight>
                  <a:srgbClr val="00FF00"/>
                </a:highlight>
                <a:latin typeface="微軟正黑體"/>
                <a:ea typeface="微軟正黑體"/>
              </a:rPr>
              <a:t>    </a:t>
            </a:r>
            <a:r>
              <a:rPr lang="en-US" altLang="zh-TW" sz="1400" b="1" strike="noStrike" spc="-1" dirty="0">
                <a:solidFill>
                  <a:srgbClr val="FF0000"/>
                </a:solidFill>
                <a:highlight>
                  <a:srgbClr val="00FF00"/>
                </a:highlight>
                <a:latin typeface="微軟正黑體"/>
                <a:ea typeface="微軟正黑體"/>
              </a:rPr>
              <a:t>(</a:t>
            </a:r>
            <a:r>
              <a:rPr lang="zh-TW" altLang="en-US" sz="1400" b="1" strike="noStrike" spc="-1" dirty="0">
                <a:solidFill>
                  <a:srgbClr val="FF0000"/>
                </a:solidFill>
                <a:highlight>
                  <a:srgbClr val="00FF00"/>
                </a:highlight>
                <a:latin typeface="微軟正黑體"/>
                <a:ea typeface="微軟正黑體"/>
              </a:rPr>
              <a:t>自墊醫療費用核退說明請參考：</a:t>
            </a:r>
            <a:r>
              <a:rPr lang="en-US" altLang="zh-TW" sz="1400" b="1" strike="noStrike" spc="-1" dirty="0">
                <a:solidFill>
                  <a:srgbClr val="FF0000"/>
                </a:solidFill>
                <a:highlight>
                  <a:srgbClr val="00FF00"/>
                </a:highlight>
                <a:latin typeface="微軟正黑體"/>
                <a:ea typeface="微軟正黑體"/>
                <a:hlinkClick r:id="rId2"/>
              </a:rPr>
              <a:t>https://www.nhi.gov.tw/ch/cp-5938-d33aa-2740-1.html</a:t>
            </a:r>
            <a:r>
              <a:rPr lang="en-US" altLang="zh-TW" sz="1400" b="1" strike="noStrike" spc="-1" dirty="0">
                <a:solidFill>
                  <a:srgbClr val="FF0000"/>
                </a:solidFill>
                <a:highlight>
                  <a:srgbClr val="00FF00"/>
                </a:highlight>
                <a:latin typeface="微軟正黑體"/>
                <a:ea typeface="微軟正黑體"/>
              </a:rPr>
              <a:t>)</a:t>
            </a:r>
            <a:endParaRPr lang="en-US" sz="1400" b="0" strike="noStrike" spc="-1" dirty="0">
              <a:highlight>
                <a:srgbClr val="00FF00"/>
              </a:highlight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3.還有剩餘核定費用表沒有賠的保險公司才會再做理賠，理賠不一定會全賠，這個要看理賠條款。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zh-TW" altLang="en-US" sz="1400" b="1" u="sng" spc="-1" dirty="0">
                <a:solidFill>
                  <a:srgbClr val="FF0000"/>
                </a:solidFill>
                <a:latin typeface="微軟正黑體"/>
                <a:ea typeface="微軟正黑體"/>
              </a:rPr>
              <a:t>安達產物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意外受傷理賠請附上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：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1.理賠申請書（意外請詳填事故日期跟事故經過）（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左邊申請人：請簽上事故人大名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）(事故人為未滿18歲，右下法定代理人要簽上父母雙方的大名) 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保單號碼可以不用寫、要保單位蓋章要蓋系章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2.診斷書複本（如有急診或住院或門診請在診斷書上備註清楚日期，由於自己copy就不用再蓋醫院章）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3.收據複本（副本可，但要蓋醫院的院章，不是自行影印的）(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如看兩間以上醫院或診所，各自都需一份診斷書+收據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由於自己copy就不用再蓋醫院章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4.事故人存摺封面（如為未成年附上家長的存摺，要有彼此的關係證明，如:戶口名簿）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5.事故人的身份證影本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6.核定費用表正本(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自墊核退費用表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)--&gt;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這份文件經過台灣健保局才會拿到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。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7.出入境證明(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正反面，影本即可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8.護照(</a:t>
            </a: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正反面，影本即可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)</a:t>
            </a:r>
            <a:endParaRPr lang="en-U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 dirty="0" err="1">
                <a:solidFill>
                  <a:srgbClr val="FF0000"/>
                </a:solidFill>
                <a:latin typeface="微軟正黑體"/>
                <a:ea typeface="微軟正黑體"/>
              </a:rPr>
              <a:t>以上文件備齊後請寄到，由於海外理賠比一般國內理賠繁瑣，建議文件備得越完整越好</a:t>
            </a:r>
            <a:r>
              <a:rPr lang="en-US" sz="14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。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4211FA3-20EB-47E0-A553-AFA9F29F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755640" y="2565360"/>
            <a:ext cx="7703640" cy="26762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 err="1">
                <a:latin typeface="微軟正黑體"/>
                <a:ea typeface="微軟正黑體"/>
              </a:rPr>
              <a:t>意外傷害事故是指非由疾病引起的外來、突發事故</a:t>
            </a:r>
            <a:r>
              <a:rPr lang="en-US" sz="2800" b="1" strike="noStrike" spc="-1" dirty="0"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latin typeface="微軟正黑體"/>
                <a:ea typeface="微軟正黑體"/>
              </a:rPr>
              <a:t>『</a:t>
            </a:r>
            <a:r>
              <a:rPr lang="en-US" sz="2800" b="1" strike="noStrike" spc="-1" dirty="0" err="1">
                <a:latin typeface="微軟正黑體"/>
                <a:ea typeface="微軟正黑體"/>
              </a:rPr>
              <a:t>自殺』係屬被保險人故意行為，為本保險除外責任</a:t>
            </a:r>
            <a:r>
              <a:rPr lang="en-US" sz="2800" b="1" strike="noStrike" spc="-1" dirty="0">
                <a:latin typeface="微軟正黑體"/>
                <a:ea typeface="微軟正黑體"/>
              </a:rPr>
              <a:t>(</a:t>
            </a:r>
            <a:r>
              <a:rPr lang="en-US" sz="2800" b="1" strike="noStrike" spc="-1" dirty="0" err="1">
                <a:latin typeface="微軟正黑體"/>
                <a:ea typeface="微軟正黑體"/>
              </a:rPr>
              <a:t>原因</a:t>
            </a:r>
            <a:r>
              <a:rPr lang="en-US" sz="2800" b="1" strike="noStrike" spc="-1" dirty="0">
                <a:latin typeface="微軟正黑體"/>
                <a:ea typeface="微軟正黑體"/>
              </a:rPr>
              <a:t>)</a:t>
            </a:r>
            <a:r>
              <a:rPr lang="en-US" sz="2800" b="1" strike="noStrike" spc="-1" dirty="0" err="1">
                <a:latin typeface="微軟正黑體"/>
                <a:ea typeface="微軟正黑體"/>
              </a:rPr>
              <a:t>之一，本公司不負給付保險金之責任</a:t>
            </a:r>
            <a:r>
              <a:rPr lang="en-US" sz="2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何謂意外事故？</a:t>
            </a:r>
            <a:endParaRPr lang="en-US" sz="4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自殺是否可以申請理賠？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37FEB3B-8047-4024-8B26-658AA4D2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7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CustomShape 1"/>
          <p:cNvSpPr/>
          <p:nvPr/>
        </p:nvSpPr>
        <p:spPr>
          <a:xfrm>
            <a:off x="539640" y="3105720"/>
            <a:ext cx="813672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 err="1">
                <a:latin typeface="微軟正黑體"/>
                <a:ea typeface="微軟正黑體"/>
              </a:rPr>
              <a:t>本保單承保範圍僅含意外事故，所謂意外事故包含非由疾病引起之外來突發事故，故新冠肺炎不在此合約之理賠範圍</a:t>
            </a:r>
            <a:r>
              <a:rPr lang="en-US" sz="2800" b="1" strike="noStrike" spc="-1" dirty="0"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12" name="CustomShape 2"/>
          <p:cNvSpPr/>
          <p:nvPr/>
        </p:nvSpPr>
        <p:spPr>
          <a:xfrm>
            <a:off x="683640" y="1268640"/>
            <a:ext cx="7632360" cy="191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學生若不幸罹患新冠肺炎，是否可以理賠?</a:t>
            </a:r>
            <a:endParaRPr lang="en-US" sz="4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966299F-2262-45B0-A509-C8AEC3E8A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CustomShape 1"/>
          <p:cNvSpPr/>
          <p:nvPr/>
        </p:nvSpPr>
        <p:spPr>
          <a:xfrm>
            <a:off x="755640" y="2565360"/>
            <a:ext cx="770364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latin typeface="微軟正黑體"/>
                <a:ea typeface="微軟正黑體"/>
              </a:rPr>
              <a:t>被保險人飲酒後駕（騎）車，其吐氣或血液所含酒精成份超過道路交通法令規定標準者，致成死亡、失能或傷害時本公司不負給付保險保險金責任。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15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酒駕事故可否申請理賠？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00A1857-2601-4068-9CF1-7528B9CC0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9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CustomShape 1"/>
          <p:cNvSpPr/>
          <p:nvPr/>
        </p:nvSpPr>
        <p:spPr>
          <a:xfrm>
            <a:off x="755640" y="2565360"/>
            <a:ext cx="7703640" cy="22453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latin typeface="微軟正黑體"/>
                <a:ea typeface="微軟正黑體"/>
              </a:rPr>
              <a:t>由本保險所生的權利，自得為請求之日起，經過2年不行使而消滅。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 err="1">
                <a:latin typeface="微軟正黑體"/>
                <a:ea typeface="微軟正黑體"/>
              </a:rPr>
              <a:t>事故後發生兩年內都可以申請，建議療程結束後再一次申請完畢</a:t>
            </a:r>
            <a:r>
              <a:rPr lang="en-US" sz="2800" b="1" strike="noStrike" spc="-1" dirty="0"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23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理賠申請期限？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5DC7E4D-9408-470D-B71F-078CDE7E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10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CustomShape 1"/>
          <p:cNvSpPr/>
          <p:nvPr/>
        </p:nvSpPr>
        <p:spPr>
          <a:xfrm>
            <a:off x="755640" y="2565360"/>
            <a:ext cx="7703640" cy="94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latin typeface="微軟正黑體"/>
                <a:ea typeface="微軟正黑體"/>
              </a:rPr>
              <a:t>本公司收到理賠申請書及應檢附文件後，經案件審核無誤後於14日內給付</a:t>
            </a:r>
            <a:r>
              <a:rPr lang="en-US" sz="2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27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理賠作業需要幾天？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B12D11-4C3B-400D-9CFA-E64938A8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11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CustomShape 1"/>
          <p:cNvSpPr/>
          <p:nvPr/>
        </p:nvSpPr>
        <p:spPr>
          <a:xfrm>
            <a:off x="755640" y="2565360"/>
            <a:ext cx="7703640" cy="35379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latin typeface="微軟正黑體"/>
                <a:ea typeface="微軟正黑體"/>
              </a:rPr>
              <a:t>民法第1138條規定：「</a:t>
            </a:r>
            <a:r>
              <a:rPr lang="en-US" sz="2800" b="1" strike="noStrike" spc="-1" dirty="0" err="1">
                <a:latin typeface="微軟正黑體"/>
                <a:ea typeface="微軟正黑體"/>
              </a:rPr>
              <a:t>法定繼承人及其順序」繼承人，除配偶外，依下列順序繼承</a:t>
            </a:r>
            <a:r>
              <a:rPr lang="en-US" sz="2800" b="1" strike="noStrike" spc="-1" dirty="0">
                <a:latin typeface="微軟正黑體"/>
                <a:ea typeface="微軟正黑體"/>
              </a:rPr>
              <a:t>：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strike="noStrike" spc="-1" dirty="0">
                <a:latin typeface="微軟正黑體"/>
                <a:ea typeface="微軟正黑體"/>
              </a:rPr>
              <a:t>     1.直系血親卑親屬(</a:t>
            </a:r>
            <a:r>
              <a:rPr lang="en-US" sz="2800" b="1" strike="noStrike" spc="-1" dirty="0" err="1">
                <a:latin typeface="微軟正黑體"/>
                <a:ea typeface="微軟正黑體"/>
              </a:rPr>
              <a:t>子女</a:t>
            </a:r>
            <a:r>
              <a:rPr lang="en-US" sz="2800" b="1" strike="noStrike" spc="-1" dirty="0">
                <a:latin typeface="微軟正黑體"/>
                <a:ea typeface="微軟正黑體"/>
              </a:rPr>
              <a:t>)。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strike="noStrike" spc="-1" dirty="0">
                <a:latin typeface="微軟正黑體"/>
                <a:ea typeface="微軟正黑體"/>
              </a:rPr>
              <a:t>     2.父母。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strike="noStrike" spc="-1" dirty="0">
                <a:latin typeface="微軟正黑體"/>
                <a:ea typeface="微軟正黑體"/>
              </a:rPr>
              <a:t>     3.兄弟姊妹。</a:t>
            </a:r>
            <a:endParaRPr lang="en-U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strike="noStrike" spc="-1" dirty="0">
                <a:latin typeface="微軟正黑體"/>
                <a:ea typeface="微軟正黑體"/>
              </a:rPr>
              <a:t>     4.祖父母。</a:t>
            </a:r>
            <a:endParaRPr lang="en-US" sz="2800" b="0" strike="noStrike" spc="-1" dirty="0">
              <a:latin typeface="Arial"/>
            </a:endParaRPr>
          </a:p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 err="1">
                <a:latin typeface="微軟正黑體"/>
                <a:ea typeface="微軟正黑體"/>
              </a:rPr>
              <a:t>不論哪一順位的繼承人，都必須跟被繼承人之「配偶」共同繼承</a:t>
            </a:r>
            <a:r>
              <a:rPr lang="en-US" sz="2800" b="1" strike="noStrike" spc="-1" dirty="0">
                <a:latin typeface="微軟正黑體"/>
                <a:ea typeface="微軟正黑體"/>
              </a:rPr>
              <a:t>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32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身故保險金受益人為法定繼承人，係指哪些親屬？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C88414A-EE49-4F00-9C50-4D759E24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12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CustomShape 1"/>
          <p:cNvSpPr/>
          <p:nvPr/>
        </p:nvSpPr>
        <p:spPr>
          <a:xfrm>
            <a:off x="797400" y="2061000"/>
            <a:ext cx="763236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00000"/>
              </a:lnSpc>
              <a:buClr>
                <a:srgbClr val="FF0000"/>
              </a:buClr>
              <a:buFont typeface="Wingdings" charset="2"/>
              <a:buChar char=""/>
            </a:pPr>
            <a:r>
              <a:rPr lang="en-US" sz="2800" b="1" strike="noStrike" spc="-1" dirty="0">
                <a:solidFill>
                  <a:srgbClr val="FF0000"/>
                </a:solidFill>
                <a:latin typeface="微軟正黑體"/>
                <a:ea typeface="微軟正黑體"/>
              </a:rPr>
              <a:t>本保險條款第27條第2項規定，身故或喪葬費用保險金受益人的指定及變更，以被保險人的家屬或其法定繼承人為限。故本案受益人預設為民法第1138條規定順位之法定繼承人，若有特殊必要另採個案協助。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648" name="CustomShape 2"/>
          <p:cNvSpPr/>
          <p:nvPr/>
        </p:nvSpPr>
        <p:spPr>
          <a:xfrm>
            <a:off x="251640" y="1052640"/>
            <a:ext cx="856872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strike="noStrike" spc="-1">
                <a:solidFill>
                  <a:srgbClr val="0000FF"/>
                </a:solidFill>
                <a:latin typeface="微軟正黑體"/>
                <a:ea typeface="微軟正黑體"/>
              </a:rPr>
              <a:t>能否提出變更受益人的申請？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65131CA-A53E-4A6D-A9CF-305EDE594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12CF3166-2FFF-4941-89C2-11DDBFC19173}" type="slidenum">
              <a:rPr lang="en-US" sz="1200" b="0" strike="noStrike" spc="-1" smtClean="0">
                <a:solidFill>
                  <a:srgbClr val="898989"/>
                </a:solidFill>
                <a:latin typeface="Arial"/>
                <a:ea typeface="新細明體"/>
              </a:rPr>
              <a:t>13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17380</TotalTime>
  <Pages>0</Pages>
  <Words>523</Words>
  <Characters>0</Characters>
  <Application>Microsoft Office PowerPoint</Application>
  <PresentationFormat>如螢幕大小 (4:3)</PresentationFormat>
  <Paragraphs>126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微軟正黑體</vt:lpstr>
      <vt:lpstr>標楷體</vt:lpstr>
      <vt:lpstr>Arial</vt:lpstr>
      <vt:lpstr>Calibri</vt:lpstr>
      <vt:lpstr>Calibri Light</vt:lpstr>
      <vt:lpstr>Times New Roman</vt:lpstr>
      <vt:lpstr>Wingdings</vt:lpstr>
      <vt:lpstr>回顧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user</dc:creator>
  <dc:description/>
  <cp:lastModifiedBy>廖苡辰</cp:lastModifiedBy>
  <cp:revision>771</cp:revision>
  <cp:lastPrinted>2022-07-21T07:06:41Z</cp:lastPrinted>
  <dcterms:created xsi:type="dcterms:W3CDTF">2014-12-24T08:18:06Z</dcterms:created>
  <dcterms:modified xsi:type="dcterms:W3CDTF">2025-09-18T01:31:59Z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DocSecurity">
    <vt:i4>0</vt:i4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KSOProductBuildVer">
    <vt:lpwstr>2052-10.1.0.5400</vt:lpwstr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Owner">
    <vt:lpwstr/>
  </property>
  <property fmtid="{D5CDD505-2E9C-101B-9397-08002B2CF9AE}" pid="11" name="PresentationFormat">
    <vt:lpwstr>如螢幕大小 (4:3)</vt:lpwstr>
  </property>
  <property fmtid="{D5CDD505-2E9C-101B-9397-08002B2CF9AE}" pid="12" name="SPSDescription">
    <vt:lpwstr/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95</vt:i4>
  </property>
  <property fmtid="{D5CDD505-2E9C-101B-9397-08002B2CF9AE}" pid="16" name="Status">
    <vt:lpwstr/>
  </property>
</Properties>
</file>